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notesSlides/_rels/notesSlide21.xml.rels" ContentType="application/vnd.openxmlformats-package.relationships+xml"/>
  <Override PartName="/ppt/notesSlides/_rels/notesSlide16.xml.rels" ContentType="application/vnd.openxmlformats-package.relationships+xml"/>
  <Override PartName="/ppt/notesSlides/_rels/notesSlide4.xml.rels" ContentType="application/vnd.openxmlformats-package.relationships+xml"/>
  <Override PartName="/ppt/notesSlides/_rels/notesSlide3.xml.rels" ContentType="application/vnd.openxmlformats-package.relationships+xml"/>
  <Override PartName="/ppt/notesSlides/_rels/notesSlide2.xml.rels" ContentType="application/vnd.openxmlformats-package.relationships+xml"/>
  <Override PartName="/ppt/notesSlides/_rels/notesSlide1.xml.rels" ContentType="application/vnd.openxmlformats-package.relationships+xml"/>
  <Override PartName="/ppt/notesSlides/_rels/notesSlide9.xml.rels" ContentType="application/vnd.openxmlformats-package.relationships+xml"/>
  <Override PartName="/ppt/notesSlides/_rels/notesSlide17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18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19.xml.rels" ContentType="application/vnd.openxmlformats-package.relationships+xml"/>
  <Override PartName="/ppt/notesSlides/_rels/notesSlide12.xml.rels" ContentType="application/vnd.openxmlformats-package.relationships+xml"/>
  <Override PartName="/ppt/notesSlides/_rels/notesSlide14.xml.rels" ContentType="application/vnd.openxmlformats-package.relationships+xml"/>
  <Override PartName="/ppt/notesSlides/_rels/notesSlide15.xml.rels" ContentType="application/vnd.openxmlformats-package.relationships+xml"/>
  <Override PartName="/ppt/notesSlides/notesSlide21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slides/_rels/slide26.xml.rels" ContentType="application/vnd.openxmlformats-package.relationships+xml"/>
  <Override PartName="/ppt/slides/_rels/slide10.xml.rels" ContentType="application/vnd.openxmlformats-package.relationships+xml"/>
  <Override PartName="/ppt/slides/_rels/slide17.xml.rels" ContentType="application/vnd.openxmlformats-package.relationships+xml"/>
  <Override PartName="/ppt/slides/_rels/slide9.xml.rels" ContentType="application/vnd.openxmlformats-package.relationships+xml"/>
  <Override PartName="/ppt/slides/_rels/slide24.xml.rels" ContentType="application/vnd.openxmlformats-package.relationships+xml"/>
  <Override PartName="/ppt/slides/_rels/slide2.xml.rels" ContentType="application/vnd.openxmlformats-package.relationships+xml"/>
  <Override PartName="/ppt/slides/_rels/slide8.xml.rels" ContentType="application/vnd.openxmlformats-package.relationships+xml"/>
  <Override PartName="/ppt/slides/_rels/slide23.xml.rels" ContentType="application/vnd.openxmlformats-package.relationships+xml"/>
  <Override PartName="/ppt/slides/_rels/slide1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25.xml.rels" ContentType="application/vnd.openxmlformats-package.relationships+xml"/>
  <Override PartName="/ppt/slides/_rels/slide3.xml.rels" ContentType="application/vnd.openxmlformats-package.relationships+xml"/>
  <Override PartName="/ppt/slides/_rels/slide11.xml.rels" ContentType="application/vnd.openxmlformats-package.relationships+xml"/>
  <Override PartName="/ppt/slides/_rels/slide18.xml.rels" ContentType="application/vnd.openxmlformats-package.relationships+xml"/>
  <Override PartName="/ppt/slides/_rels/slide4.xml.rels" ContentType="application/vnd.openxmlformats-package.relationships+xml"/>
  <Override PartName="/ppt/slides/_rels/slide12.xml.rels" ContentType="application/vnd.openxmlformats-package.relationships+xml"/>
  <Override PartName="/ppt/slides/_rels/slide19.xml.rels" ContentType="application/vnd.openxmlformats-package.relationships+xml"/>
  <Override PartName="/ppt/slides/_rels/slide5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22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20.xml.rels" ContentType="application/vnd.openxmlformats-package.relationships+xml"/>
  <Override PartName="/ppt/slides/_rels/slide21.xml.rels" ContentType="application/vnd.openxmlformats-package.relationships+xml"/>
  <Override PartName="/ppt/slides/slide22.xml" ContentType="application/vnd.openxmlformats-officedocument.presentationml.slide+xml"/>
  <Override PartName="/ppt/slides/slide7.xml" ContentType="application/vnd.openxmlformats-officedocument.presentationml.slide+xml"/>
  <Override PartName="/ppt/slides/slide21.xml" ContentType="application/vnd.openxmlformats-officedocument.presentationml.slide+xml"/>
  <Override PartName="/ppt/slides/slide6.xml" ContentType="application/vnd.openxmlformats-officedocument.presentationml.slide+xml"/>
  <Override PartName="/ppt/slides/slide20.xml" ContentType="application/vnd.openxmlformats-officedocument.presentationml.slide+xml"/>
  <Override PartName="/ppt/slides/slide5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23.xml" ContentType="application/vnd.openxmlformats-officedocument.presentationml.slide+xml"/>
  <Override PartName="/ppt/slides/slide1.xml" ContentType="application/vnd.openxmlformats-officedocument.presentationml.slide+xml"/>
  <Override PartName="/ppt/slides/slide19.xml" ContentType="application/vnd.openxmlformats-officedocument.presentationml.slide+xml"/>
  <Override PartName="/ppt/slides/slide24.xml" ContentType="application/vnd.openxmlformats-officedocument.presentationml.slide+xml"/>
  <Override PartName="/ppt/slides/slide2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26.xml" ContentType="application/vnd.openxmlformats-officedocument.presentationml.slide+xml"/>
  <Override PartName="/ppt/slides/slide4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_rels/presentation.xml.rels" ContentType="application/vnd.openxmlformats-package.relationships+xml"/>
  <Override PartName="/ppt/media/image9.png" ContentType="image/png"/>
  <Override PartName="/ppt/media/image10.tif" ContentType="image/tiff"/>
  <Override PartName="/ppt/media/image23.png" ContentType="image/png"/>
  <Override PartName="/ppt/media/image8.png" ContentType="image/png"/>
  <Override PartName="/ppt/media/image7.png" ContentType="image/png"/>
  <Override PartName="/ppt/media/image6.png" ContentType="image/png"/>
  <Override PartName="/ppt/media/image5.tif" ContentType="image/tiff"/>
  <Override PartName="/ppt/media/image1.png" ContentType="image/png"/>
  <Override PartName="/ppt/media/image19.jpeg" ContentType="image/jpeg"/>
  <Override PartName="/ppt/media/image21.tif" ContentType="image/tiff"/>
  <Override PartName="/ppt/media/image2.png" ContentType="image/png"/>
  <Override PartName="/ppt/media/image22.tif" ContentType="image/tiff"/>
  <Override PartName="/ppt/media/image3.tif" ContentType="image/tiff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15.tif" ContentType="image/tiff"/>
  <Override PartName="/ppt/media/image16.png" ContentType="image/png"/>
  <Override PartName="/ppt/media/image17.tif" ContentType="image/tiff"/>
  <Override PartName="/ppt/media/image4.tif" ContentType="image/tiff"/>
  <Override PartName="/ppt/media/image18.png" ContentType="image/png"/>
  <Override PartName="/ppt/media/image20.png" ContentType="image/png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2.xml" ContentType="application/vnd.openxmlformats-officedocument.theme+xml"/>
  <Override PartName="/ppt/theme/theme1.xml" ContentType="application/vnd.openxmlformats-officedocument.theme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notesMasterIdLst>
    <p:notesMasterId r:id="rId3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</p:sldIdLst>
  <p:sldSz cx="13004800" cy="97536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/>
          <a:p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Cliquez pour modifier le format des notes</a:t>
            </a: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r>
              <a:rPr b="0" lang="fr-F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endParaRPr b="0" lang="fr-F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b="0" lang="fr-F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endParaRPr b="0" lang="fr-F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0" name="PlaceHolder 4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fr-F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endParaRPr b="0" lang="fr-F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1" name="PlaceHolder 5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E2E5D8E7-617E-4DE3-8855-6584736B05CB}" type="slidenum">
              <a:rPr b="0" lang="fr-F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</a:t>
            </a:fld>
            <a:endParaRPr b="0" lang="fr-F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
</Relationships>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
</Relationships>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
</Relationships>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
</Relationships>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
</Relationships>
</file>

<file path=ppt/notesSlides/_rels/notesSlide19.xml.rels><?xml version="1.0" encoding="UTF-8"?>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21.xml.rels><?xml version="1.0" encoding="UTF-8"?>
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8840" cy="4114440"/>
          </a:xfrm>
          <a:prstGeom prst="rect">
            <a:avLst/>
          </a:prstGeom>
        </p:spPr>
        <p:txBody>
          <a:bodyPr lIns="90000" rIns="90000" tIns="45000" bIns="45000"/>
          <a:p>
            <a:pPr marL="216000" indent="-216000">
              <a:lnSpc>
                <a:spcPct val="100000"/>
              </a:lnSpc>
            </a:pPr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Protocoles de prise de décision</a:t>
            </a: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8840" cy="4114440"/>
          </a:xfrm>
          <a:prstGeom prst="rect">
            <a:avLst/>
          </a:prstGeom>
        </p:spPr>
        <p:txBody>
          <a:bodyPr lIns="90000" rIns="90000" tIns="45000" bIns="45000"/>
          <a:p>
            <a:pPr marL="216000" indent="-216000">
              <a:lnSpc>
                <a:spcPct val="100000"/>
              </a:lnSpc>
            </a:pPr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recenser les propositions </a:t>
            </a: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Protocole « majorité » : decision par vote, la majorité l’emporte</a:t>
            </a: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Debriefing</a:t>
            </a: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Avantages</a:t>
            </a: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 plus rapide que le consensus</a:t>
            </a: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Inconvénients</a:t>
            </a: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50480" indent="-15012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tue le débat</a:t>
            </a: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50480" indent="-15012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effet « votez pour moi » : les représentants de chaque proposition tendent à survendre leur point de vue</a:t>
            </a: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50480" indent="-15012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Et si aucune proposition ne me plait? Le vote blanc ne compte pas</a:t>
            </a: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8840" cy="4114440"/>
          </a:xfrm>
          <a:prstGeom prst="rect">
            <a:avLst/>
          </a:prstGeom>
        </p:spPr>
        <p:txBody>
          <a:bodyPr lIns="90000" rIns="90000" tIns="45000" bIns="45000"/>
          <a:p>
            <a:pPr marL="216000" indent="-216000">
              <a:lnSpc>
                <a:spcPct val="100000"/>
              </a:lnSpc>
            </a:pPr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recenser les propositions </a:t>
            </a: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Protocole « majorité » : decision par vote, la majorité l’emporte</a:t>
            </a: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Debriefing</a:t>
            </a: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Avantages</a:t>
            </a: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 plus rapide que le consensus</a:t>
            </a: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Inconvénients</a:t>
            </a: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50480" indent="-15012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tue le débat</a:t>
            </a: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50480" indent="-15012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effet « votez pour moi » : les représentants de chaque proposition tendent à survendre leur point de vue</a:t>
            </a: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50480" indent="-15012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Et si aucune proposition ne me plait? Le vote blanc ne compte pas</a:t>
            </a: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8840" cy="4114440"/>
          </a:xfrm>
          <a:prstGeom prst="rect">
            <a:avLst/>
          </a:prstGeom>
        </p:spPr>
        <p:txBody>
          <a:bodyPr lIns="90000" rIns="90000" tIns="45000" bIns="45000"/>
          <a:p>
            <a:pPr marL="216000" indent="-216000">
              <a:lnSpc>
                <a:spcPct val="100000"/>
              </a:lnSpc>
            </a:pPr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recenser les propositions </a:t>
            </a: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Protocole « majorité » : decision par vote, la majorité l’emporte</a:t>
            </a: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Debriefing</a:t>
            </a: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Avantages</a:t>
            </a: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 plus rapide que le consensus</a:t>
            </a: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Inconvénients</a:t>
            </a: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50480" indent="-15012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tue le débat</a:t>
            </a: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50480" indent="-15012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effet « votez pour moi » : les représentants de chaque proposition tendent à survendre leur point de vue</a:t>
            </a: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50480" indent="-15012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Et si aucune proposition ne me plait? Le vote blanc ne compte pas</a:t>
            </a: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8840" cy="4114440"/>
          </a:xfrm>
          <a:prstGeom prst="rect">
            <a:avLst/>
          </a:prstGeom>
        </p:spPr>
        <p:txBody>
          <a:bodyPr lIns="90000" rIns="90000" tIns="45000" bIns="45000"/>
          <a:p>
            <a:pPr marL="216000" indent="-216000">
              <a:lnSpc>
                <a:spcPct val="100000"/>
              </a:lnSpc>
            </a:pPr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recenser les propositions </a:t>
            </a: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Protocole « majorité » : decision par vote, la majorité l’emporte</a:t>
            </a: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Debriefing</a:t>
            </a: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Avantages</a:t>
            </a: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 plus rapide que le consensus</a:t>
            </a: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Inconvénients</a:t>
            </a: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50480" indent="-15012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tue le débat</a:t>
            </a: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50480" indent="-15012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effet « votez pour moi » : les représentants de chaque proposition tendent à survendre leur point de vue</a:t>
            </a: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50480" indent="-15012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Et si aucune proposition ne me plait? Le vote blanc ne compte pas</a:t>
            </a: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1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8840" cy="4114440"/>
          </a:xfrm>
          <a:prstGeom prst="rect">
            <a:avLst/>
          </a:prstGeom>
        </p:spPr>
        <p:txBody>
          <a:bodyPr lIns="90000" rIns="90000" tIns="45000" bIns="45000"/>
          <a:p>
            <a:pPr marL="216000" indent="-216000">
              <a:lnSpc>
                <a:spcPct val="100000"/>
              </a:lnSpc>
            </a:pPr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Protocole « majorité » : decision par vote, la majorité l’emporte</a:t>
            </a: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Debriefing</a:t>
            </a: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Avantages</a:t>
            </a: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 plus rapide que le consensus</a:t>
            </a: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Inconvénients</a:t>
            </a: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50480" indent="-15012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tue le débat</a:t>
            </a: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50480" indent="-15012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Et si aucune proposition ne me plait? Le vote blanc ne compte pas</a:t>
            </a: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8840" cy="4114440"/>
          </a:xfrm>
          <a:prstGeom prst="rect">
            <a:avLst/>
          </a:prstGeom>
        </p:spPr>
        <p:txBody>
          <a:bodyPr lIns="90000" rIns="90000" tIns="45000" bIns="45000"/>
          <a:p>
            <a:pPr marL="216000" indent="-216000">
              <a:lnSpc>
                <a:spcPct val="100000"/>
              </a:lnSpc>
            </a:pPr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Ne pas chercher </a:t>
            </a:r>
            <a:r>
              <a:rPr b="1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l’approbation</a:t>
            </a:r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chercher </a:t>
            </a:r>
            <a:r>
              <a:rPr b="1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l’acceptation </a:t>
            </a: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Le facilitateur recueille les propositions ensuite le groupe s’exprime sur chacune d’entre elles</a:t>
            </a: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Trois réponses possibles : approbation, acceptation (je peux vivre avec), objection (je n’accepte pas)</a:t>
            </a: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 objection, obligation d’apporter une proposition alternative, modifier la proposition de depart pour la rendre acceptable (objection constructive)</a:t>
            </a: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On s’exprime sur chaque proposition</a:t>
            </a: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ajouter l’option « ne rien faire »</a:t>
            </a: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Le consensus, c’est « tout le monde dit oui » ; le consentement, « c’est personne ne dit vraiment non »</a:t>
            </a: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1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8840" cy="4114440"/>
          </a:xfrm>
          <a:prstGeom prst="rect">
            <a:avLst/>
          </a:prstGeom>
        </p:spPr>
        <p:txBody>
          <a:bodyPr lIns="90000" rIns="90000" tIns="45000" bIns="45000"/>
          <a:p>
            <a:pPr marL="216000" indent="-216000">
              <a:lnSpc>
                <a:spcPct val="100000"/>
              </a:lnSpc>
            </a:pPr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recenser les propositions </a:t>
            </a: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Protocole « majorité » : decision par vote, la majorité l’emporte</a:t>
            </a: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Debriefing</a:t>
            </a: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Avantages</a:t>
            </a: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 plus rapide que le consensus</a:t>
            </a: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Inconvénients</a:t>
            </a: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50480" indent="-15012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tue le débat</a:t>
            </a: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50480" indent="-15012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effet « votez pour moi » : les représentants de chaque proposition tendent à survendre leur point de vue</a:t>
            </a: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50480" indent="-15012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Et si aucune proposition ne me plait? Le vote blanc ne compte pas</a:t>
            </a: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1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8840" cy="4114440"/>
          </a:xfrm>
          <a:prstGeom prst="rect">
            <a:avLst/>
          </a:prstGeom>
        </p:spPr>
        <p:txBody>
          <a:bodyPr lIns="90000" rIns="90000" tIns="45000" bIns="45000"/>
          <a:p>
            <a:pPr marL="216000" indent="-216000">
              <a:lnSpc>
                <a:spcPct val="100000"/>
              </a:lnSpc>
            </a:pPr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prise de décision en absence de hiérarchie</a:t>
            </a: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la décision est prise par la personne qui a identifié le problème ou l’opportunité et qui se sent légitime pour prendre une décision.</a:t>
            </a: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toute personne est habilitée à prendre n’importe quelle décision mais doit solliciter l’avis de </a:t>
            </a:r>
            <a:r>
              <a:rPr b="1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ceux qui sont concernés</a:t>
            </a:r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et des </a:t>
            </a:r>
            <a:r>
              <a:rPr b="1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spécialistes du sujet</a:t>
            </a: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pas d’obligation d’en tenir compte de l’avis, la décision leur appartienne (pas de consensus mou pour faire plaisir à tout le monde)</a:t>
            </a: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obligation: recueillir l’avis et l’étudier sérieusement</a:t>
            </a: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Stade de </a:t>
            </a:r>
            <a:r>
              <a:rPr b="1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responsabilité</a:t>
            </a:r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et </a:t>
            </a:r>
            <a:r>
              <a:rPr b="1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autonomie</a:t>
            </a:r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ultime, on est libre de tout faire mais il faut </a:t>
            </a:r>
            <a:r>
              <a:rPr b="1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avoir fait l’effort </a:t>
            </a:r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 vraiment se poser les bonnes questions auprès des bonnes personnes  pour ensuite </a:t>
            </a:r>
            <a:r>
              <a:rPr b="1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assumer ses choix</a:t>
            </a: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1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8840" cy="4114440"/>
          </a:xfrm>
          <a:prstGeom prst="rect">
            <a:avLst/>
          </a:prstGeom>
        </p:spPr>
        <p:txBody>
          <a:bodyPr lIns="90000" rIns="90000" tIns="45000" bIns="45000"/>
          <a:p>
            <a:pPr marL="216000" indent="-216000">
              <a:lnSpc>
                <a:spcPct val="100000"/>
              </a:lnSpc>
            </a:pPr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prise de décision en absence de hiérarchie</a:t>
            </a: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la décision est prise par la personne qui a identifié le problème ou l’opportunité et qui se sent légitime pour prendre une décision.</a:t>
            </a: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toute personne est habilitée à prendre n’importe quelle décision mais doit solliciter l’avis de </a:t>
            </a:r>
            <a:r>
              <a:rPr b="1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ceux qui sont concernés</a:t>
            </a:r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et des </a:t>
            </a:r>
            <a:r>
              <a:rPr b="1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spécialistes du sujet</a:t>
            </a: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pas d’obligation d’en tenir compte de l’avis, la décision leur appartienne (pas de consensus mou pour faire plaisir à tout le monde)</a:t>
            </a: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obligation: recueillir l’avis et l’étudier sérieusement</a:t>
            </a: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Stade de </a:t>
            </a:r>
            <a:r>
              <a:rPr b="1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responsabilité</a:t>
            </a:r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et </a:t>
            </a:r>
            <a:r>
              <a:rPr b="1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autonomie</a:t>
            </a:r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ultime, on est libre de tout faire mais il faut </a:t>
            </a:r>
            <a:r>
              <a:rPr b="1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avoir fait l’effort </a:t>
            </a:r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 vraiment se poser les bonnes questions auprès des bonnes personnes  pour ensuite </a:t>
            </a:r>
            <a:r>
              <a:rPr b="1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assumer ses choix</a:t>
            </a: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8840" cy="4114440"/>
          </a:xfrm>
          <a:prstGeom prst="rect">
            <a:avLst/>
          </a:prstGeom>
        </p:spPr>
        <p:txBody>
          <a:bodyPr lIns="90000" rIns="90000" tIns="45000" bIns="45000"/>
          <a:p>
            <a:pPr marL="216000" indent="-216000">
              <a:lnSpc>
                <a:spcPct val="100000"/>
              </a:lnSpc>
            </a:pPr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prise de décision autoritaire</a:t>
            </a: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Avantages? Inconvénients?</a:t>
            </a: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Comment obtenir le respect de décision? se conformer, obéissance</a:t>
            </a: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2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8840" cy="4114440"/>
          </a:xfrm>
          <a:prstGeom prst="rect">
            <a:avLst/>
          </a:prstGeom>
        </p:spPr>
        <p:txBody>
          <a:bodyPr lIns="90000" rIns="90000" tIns="45000" bIns="45000"/>
          <a:p>
            <a:pPr marL="216000" indent="-216000">
              <a:lnSpc>
                <a:spcPct val="100000"/>
              </a:lnSpc>
            </a:pPr>
            <a:r>
              <a:rPr b="0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Objectif: transformer le débat d’opinions en débat de faits, argumenter avec des données</a:t>
            </a:r>
            <a:endParaRPr b="0" lang="fr-FR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8840" cy="4114440"/>
          </a:xfrm>
          <a:prstGeom prst="rect">
            <a:avLst/>
          </a:prstGeom>
        </p:spPr>
        <p:txBody>
          <a:bodyPr lIns="90000" rIns="90000" tIns="45000" bIns="45000"/>
          <a:p>
            <a:pPr marL="216000" indent="-216000">
              <a:lnSpc>
                <a:spcPct val="100000"/>
              </a:lnSpc>
            </a:pPr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prise de décision autoritaire</a:t>
            </a: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Avantages? Inconvénients?</a:t>
            </a: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Comment obtenir le respect de décision? se conformer, obéissance</a:t>
            </a: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8840" cy="4114440"/>
          </a:xfrm>
          <a:prstGeom prst="rect">
            <a:avLst/>
          </a:prstGeom>
        </p:spPr>
        <p:txBody>
          <a:bodyPr lIns="90000" rIns="90000" tIns="45000" bIns="45000"/>
          <a:p>
            <a:pPr marL="216000" indent="-216000">
              <a:lnSpc>
                <a:spcPct val="100000"/>
              </a:lnSpc>
            </a:pPr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Regles:</a:t>
            </a: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 chaque tour:</a:t>
            </a: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 on change de facilitateur</a:t>
            </a: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50480" indent="-15012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le facilitateur pioche une carte et lis la question</a:t>
            </a: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50480" indent="-15012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le groupe discute à battons rompus pour arriver à un consensus sur la décision</a:t>
            </a: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Définition consensus :</a:t>
            </a: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 tout le monde doit donner son assentiment =&gt; unanimité </a:t>
            </a: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 la recherche d'une solution satisfaisante pour toutes les parties avec adhesion de tous le monde</a:t>
            </a: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Avantages? </a:t>
            </a: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 intègre tous les points de vue, tente de satisfaire les besoins de chacun </a:t>
            </a: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Inconvénients ? </a:t>
            </a: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50480" indent="-15012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Long (parfois paralysie)</a:t>
            </a: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50480" indent="-15012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compromis, accord mou</a:t>
            </a: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50480" indent="-15012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est-ce la meilleure décision pour le groupe?</a:t>
            </a: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Version : Et si quelqu’un avait le droit de véto ? </a:t>
            </a: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fonctionnement de l’ONU</a:t>
            </a: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8840" cy="4114440"/>
          </a:xfrm>
          <a:prstGeom prst="rect">
            <a:avLst/>
          </a:prstGeom>
        </p:spPr>
        <p:txBody>
          <a:bodyPr lIns="90000" rIns="90000" tIns="45000" bIns="45000"/>
          <a:p>
            <a:pPr marL="216000" indent="-216000">
              <a:lnSpc>
                <a:spcPct val="100000"/>
              </a:lnSpc>
            </a:pPr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Regles:</a:t>
            </a: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 chaque tour:</a:t>
            </a: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 on change de facilitateur</a:t>
            </a: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50480" indent="-15012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le facilitateur pioche une carte et lis la question</a:t>
            </a: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50480" indent="-15012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le groupe discute à battons rompus pour arriver à un consensus sur la décision</a:t>
            </a: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Définition consensus :</a:t>
            </a: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 tout le monde doit donner son assentiment =&gt; unanimité </a:t>
            </a: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 la recherche d'une solution satisfaisante pour toutes les parties avec adhesion de tous le monde</a:t>
            </a: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Avantages? </a:t>
            </a: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 intègre tous les points de vue, tente de satisfaire les besoins de chacun </a:t>
            </a: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Inconvénients ? </a:t>
            </a: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50480" indent="-15012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Long (parfois paralysie)</a:t>
            </a: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50480" indent="-15012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compromis, accord mou</a:t>
            </a: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50480" indent="-15012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est-ce la meilleure décision pour le groupe?</a:t>
            </a: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Version : Et si quelqu’un avait le droit de véto ? </a:t>
            </a: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fonctionnement de l’ONU</a:t>
            </a: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650160" y="390600"/>
            <a:ext cx="11703960" cy="1625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3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Helvetica Light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460080" y="1804320"/>
            <a:ext cx="12186720" cy="3321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Helvetica Light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460080" y="5441760"/>
            <a:ext cx="12186720" cy="3321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Helvetica Light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650160" y="390600"/>
            <a:ext cx="11703960" cy="1625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3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Helvetica Light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460080" y="1804320"/>
            <a:ext cx="5946840" cy="3321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Helvetica Light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6704640" y="1804320"/>
            <a:ext cx="5946840" cy="3321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Helvetica Light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6704640" y="5441760"/>
            <a:ext cx="5946840" cy="3321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Helvetica Light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 type="body"/>
          </p:nvPr>
        </p:nvSpPr>
        <p:spPr>
          <a:xfrm>
            <a:off x="460080" y="5441760"/>
            <a:ext cx="5946840" cy="3321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Helvetica Light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650160" y="390600"/>
            <a:ext cx="11703960" cy="1625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3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Helvetica Light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460080" y="1804320"/>
            <a:ext cx="12186720" cy="6963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Helvetica Light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460080" y="1804320"/>
            <a:ext cx="12186720" cy="6963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Helvetica Light"/>
            </a:endParaRPr>
          </a:p>
        </p:txBody>
      </p:sp>
      <p:pic>
        <p:nvPicPr>
          <p:cNvPr id="35" name="" descr=""/>
          <p:cNvPicPr/>
          <p:nvPr/>
        </p:nvPicPr>
        <p:blipFill>
          <a:blip r:embed="rId2"/>
          <a:stretch/>
        </p:blipFill>
        <p:spPr>
          <a:xfrm>
            <a:off x="2189520" y="1803960"/>
            <a:ext cx="8727480" cy="6963480"/>
          </a:xfrm>
          <a:prstGeom prst="rect">
            <a:avLst/>
          </a:prstGeom>
          <a:ln>
            <a:noFill/>
          </a:ln>
        </p:spPr>
      </p:pic>
      <p:pic>
        <p:nvPicPr>
          <p:cNvPr id="36" name="" descr=""/>
          <p:cNvPicPr/>
          <p:nvPr/>
        </p:nvPicPr>
        <p:blipFill>
          <a:blip r:embed="rId3"/>
          <a:stretch/>
        </p:blipFill>
        <p:spPr>
          <a:xfrm>
            <a:off x="2189520" y="1803960"/>
            <a:ext cx="8727480" cy="69634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650160" y="390600"/>
            <a:ext cx="11703960" cy="1625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3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Helvetica Light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460080" y="1804320"/>
            <a:ext cx="12186720" cy="69634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50160" y="390600"/>
            <a:ext cx="11703960" cy="1625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3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Helvetica Light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460080" y="1804320"/>
            <a:ext cx="12186720" cy="6963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Helvetica Light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50160" y="390600"/>
            <a:ext cx="11703960" cy="1625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3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Helvetica Light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460080" y="1804320"/>
            <a:ext cx="5946840" cy="6963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Helvetica Light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body"/>
          </p:nvPr>
        </p:nvSpPr>
        <p:spPr>
          <a:xfrm>
            <a:off x="6704640" y="1804320"/>
            <a:ext cx="5946840" cy="6963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Helvetica Light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650160" y="390600"/>
            <a:ext cx="11703960" cy="1625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3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Helvetica Light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650160" y="390600"/>
            <a:ext cx="11703960" cy="75355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50160" y="390600"/>
            <a:ext cx="11703960" cy="1625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3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Helvetica Light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460080" y="1804320"/>
            <a:ext cx="5946840" cy="3321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Helvetica Light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460080" y="5441760"/>
            <a:ext cx="5946840" cy="3321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Helvetica Light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 type="body"/>
          </p:nvPr>
        </p:nvSpPr>
        <p:spPr>
          <a:xfrm>
            <a:off x="6704640" y="1804320"/>
            <a:ext cx="5946840" cy="6963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Helvetica Light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650160" y="390600"/>
            <a:ext cx="11703960" cy="1625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3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Helvetica Light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460080" y="1804320"/>
            <a:ext cx="5946840" cy="6963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Helvetica Light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6704640" y="1804320"/>
            <a:ext cx="5946840" cy="3321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Helvetica Light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6704640" y="5441760"/>
            <a:ext cx="5946840" cy="3321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Helvetica Light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650160" y="390600"/>
            <a:ext cx="11703960" cy="1625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3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Helvetica Light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460080" y="1804320"/>
            <a:ext cx="5946840" cy="3321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Helvetica Light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6704640" y="1804320"/>
            <a:ext cx="5946840" cy="3321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Helvetica Light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460080" y="5441760"/>
            <a:ext cx="12186720" cy="3321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Helvetica Light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650160" y="390600"/>
            <a:ext cx="11703960" cy="1625400"/>
          </a:xfrm>
          <a:prstGeom prst="rect">
            <a:avLst/>
          </a:prstGeom>
        </p:spPr>
        <p:txBody>
          <a:bodyPr lIns="65160" rIns="65160" tIns="65160" bIns="65160" anchor="ctr"/>
          <a:p>
            <a:pPr algn="ctr">
              <a:lnSpc>
                <a:spcPct val="100000"/>
              </a:lnSpc>
            </a:pPr>
            <a:r>
              <a:rPr b="0" lang="fr-FR" sz="6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Texte du titre</a:t>
            </a:r>
            <a:endParaRPr b="0" lang="fr-FR" sz="6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Helvetica Light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460080" y="1804320"/>
            <a:ext cx="12186720" cy="6963480"/>
          </a:xfrm>
          <a:prstGeom prst="rect">
            <a:avLst/>
          </a:prstGeom>
        </p:spPr>
        <p:txBody>
          <a:bodyPr lIns="65160" rIns="65160" tIns="65160" bIns="65160"/>
          <a:p>
            <a:pPr marL="471600" indent="-4712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Texte niveau 1</a:t>
            </a:r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Helvetica Light"/>
            </a:endParaRPr>
          </a:p>
          <a:p>
            <a:pPr lvl="1" marL="906120" indent="-44856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–"/>
            </a:pP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Texte niveau 2</a:t>
            </a:r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Helvetica Light"/>
            </a:endParaRPr>
          </a:p>
          <a:p>
            <a:pPr lvl="2" marL="1333440" indent="-41868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Texte niveau 3</a:t>
            </a:r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Helvetica Light"/>
            </a:endParaRPr>
          </a:p>
          <a:p>
            <a:pPr lvl="3" marL="1874520" indent="-50256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–"/>
            </a:pP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Texte niveau 4</a:t>
            </a:r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Helvetica Light"/>
            </a:endParaRPr>
          </a:p>
          <a:p>
            <a:pPr lvl="4" marL="2331720" indent="-50256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»"/>
            </a:pP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Texte niveau 5</a:t>
            </a:r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Helvetica Light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sldNum"/>
          </p:nvPr>
        </p:nvSpPr>
        <p:spPr>
          <a:xfrm>
            <a:off x="11998800" y="9114120"/>
            <a:ext cx="355680" cy="371160"/>
          </a:xfrm>
          <a:prstGeom prst="rect">
            <a:avLst/>
          </a:prstGeom>
        </p:spPr>
        <p:txBody>
          <a:bodyPr lIns="65160" rIns="65160" tIns="65160" bIns="65160" anchor="ctr"/>
          <a:p>
            <a:endParaRPr b="0" lang="fr-FR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0.tif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1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5.tif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1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1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7.tif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18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1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3.tif"/><Relationship Id="rId2" Type="http://schemas.openxmlformats.org/officeDocument/2006/relationships/image" Target="../media/image4.tif"/><Relationship Id="rId3" Type="http://schemas.openxmlformats.org/officeDocument/2006/relationships/slideLayout" Target="../slideLayouts/slideLayout3.xml"/><Relationship Id="rId4" Type="http://schemas.openxmlformats.org/officeDocument/2006/relationships/notesSlide" Target="../notesSlides/notesSlide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19.jpeg"/><Relationship Id="rId2" Type="http://schemas.openxmlformats.org/officeDocument/2006/relationships/image" Target="../media/image20.png"/><Relationship Id="rId3" Type="http://schemas.openxmlformats.org/officeDocument/2006/relationships/slideLayout" Target="../slideLayouts/slideLayout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1.tif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22.tif"/><Relationship Id="rId2" Type="http://schemas.openxmlformats.org/officeDocument/2006/relationships/image" Target="../media/image23.png"/><Relationship Id="rId3" Type="http://schemas.openxmlformats.org/officeDocument/2006/relationships/slideLayout" Target="../slideLayouts/slideLayout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5.tif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CustomShape 1"/>
          <p:cNvSpPr/>
          <p:nvPr/>
        </p:nvSpPr>
        <p:spPr>
          <a:xfrm>
            <a:off x="3960" y="3520440"/>
            <a:ext cx="12996360" cy="2711880"/>
          </a:xfrm>
          <a:prstGeom prst="rect">
            <a:avLst/>
          </a:prstGeom>
          <a:solidFill>
            <a:srgbClr val="dddddd"/>
          </a:solidFill>
          <a:ln w="12600">
            <a:noFill/>
          </a:ln>
          <a:effectLst>
            <a:outerShdw algn="b" blurRad="38100" dir="5400000" dist="25400" kx="0" ky="0" rotWithShape="0" sx="100000" sy="100000">
              <a:srgbClr val="000000">
                <a:alpha val="5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43" name="CustomShape 2"/>
          <p:cNvSpPr/>
          <p:nvPr/>
        </p:nvSpPr>
        <p:spPr>
          <a:xfrm>
            <a:off x="1361160" y="3622680"/>
            <a:ext cx="10281960" cy="25081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 algn="ctr">
              <a:lnSpc>
                <a:spcPct val="100000"/>
              </a:lnSpc>
            </a:pPr>
            <a:r>
              <a:rPr b="0" lang="fr-FR" sz="59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eworthy Bold"/>
                <a:ea typeface="Noteworthy Bold"/>
              </a:rPr>
              <a:t>Protocoles de prise de décision</a:t>
            </a:r>
            <a:endParaRPr b="0" lang="fr-FR" sz="59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fr-F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eworthy Light"/>
                <a:ea typeface="Noteworthy Light"/>
              </a:rPr>
              <a:t>Olivier Albiez &amp; Dragos Dreptate</a:t>
            </a:r>
            <a:endParaRPr b="0" lang="fr-FR" sz="4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CustomShape 1"/>
          <p:cNvSpPr/>
          <p:nvPr/>
        </p:nvSpPr>
        <p:spPr>
          <a:xfrm>
            <a:off x="3960" y="407520"/>
            <a:ext cx="12996360" cy="1173240"/>
          </a:xfrm>
          <a:prstGeom prst="rect">
            <a:avLst/>
          </a:prstGeom>
          <a:solidFill>
            <a:srgbClr val="dddddd"/>
          </a:solidFill>
          <a:ln w="12600">
            <a:noFill/>
          </a:ln>
          <a:effectLst>
            <a:outerShdw algn="b" blurRad="38100" dir="5400000" dist="25400" kx="0" ky="0" rotWithShape="0" sx="100000" sy="100000">
              <a:srgbClr val="000000">
                <a:alpha val="5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74" name="CustomShape 2"/>
          <p:cNvSpPr/>
          <p:nvPr/>
        </p:nvSpPr>
        <p:spPr>
          <a:xfrm>
            <a:off x="204120" y="403920"/>
            <a:ext cx="5060160" cy="10166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/>
          <a:p>
            <a:pPr>
              <a:lnSpc>
                <a:spcPct val="100000"/>
              </a:lnSpc>
            </a:pPr>
            <a:r>
              <a:rPr b="0" lang="fr-FR" sz="6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eworthy Bold"/>
                <a:ea typeface="Noteworthy Bold"/>
              </a:rPr>
              <a:t>#3 : Majorité</a:t>
            </a:r>
            <a:endParaRPr b="0" lang="fr-FR" sz="6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5" name="pasted-image.tiff" descr=""/>
          <p:cNvPicPr/>
          <p:nvPr/>
        </p:nvPicPr>
        <p:blipFill>
          <a:blip r:embed="rId1"/>
          <a:stretch/>
        </p:blipFill>
        <p:spPr>
          <a:xfrm>
            <a:off x="-257400" y="2001960"/>
            <a:ext cx="13004280" cy="6296400"/>
          </a:xfrm>
          <a:prstGeom prst="rect">
            <a:avLst/>
          </a:prstGeom>
          <a:ln w="12600">
            <a:noFill/>
          </a:ln>
        </p:spPr>
      </p:pic>
    </p:spTree>
  </p:cSld>
  <p:timing>
    <p:tnLst>
      <p:par>
        <p:cTn id="23" dur="indefinite" restart="never" nodeType="tmRoot">
          <p:childTnLst>
            <p:seq>
              <p:cTn id="2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CustomShape 1"/>
          <p:cNvSpPr/>
          <p:nvPr/>
        </p:nvSpPr>
        <p:spPr>
          <a:xfrm>
            <a:off x="3960" y="407520"/>
            <a:ext cx="12996360" cy="1173240"/>
          </a:xfrm>
          <a:prstGeom prst="rect">
            <a:avLst/>
          </a:prstGeom>
          <a:solidFill>
            <a:srgbClr val="dddddd"/>
          </a:solidFill>
          <a:ln w="12600">
            <a:noFill/>
          </a:ln>
          <a:effectLst>
            <a:outerShdw algn="b" blurRad="38100" dir="5400000" dist="25400" kx="0" ky="0" rotWithShape="0" sx="100000" sy="100000">
              <a:srgbClr val="000000">
                <a:alpha val="5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77" name="CustomShape 2"/>
          <p:cNvSpPr/>
          <p:nvPr/>
        </p:nvSpPr>
        <p:spPr>
          <a:xfrm>
            <a:off x="204120" y="403920"/>
            <a:ext cx="5060160" cy="10166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/>
          <a:p>
            <a:pPr>
              <a:lnSpc>
                <a:spcPct val="100000"/>
              </a:lnSpc>
            </a:pPr>
            <a:r>
              <a:rPr b="0" lang="fr-FR" sz="6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eworthy Bold"/>
                <a:ea typeface="Noteworthy Bold"/>
              </a:rPr>
              <a:t>#3 : Majorité</a:t>
            </a:r>
            <a:endParaRPr b="0" lang="fr-FR" sz="6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8" name="Capture d’écran 2017-07-05 à 14.33.21.png" descr=""/>
          <p:cNvPicPr/>
          <p:nvPr/>
        </p:nvPicPr>
        <p:blipFill>
          <a:blip r:embed="rId1"/>
          <a:stretch/>
        </p:blipFill>
        <p:spPr>
          <a:xfrm>
            <a:off x="1658520" y="3758040"/>
            <a:ext cx="2908440" cy="2765880"/>
          </a:xfrm>
          <a:prstGeom prst="rect">
            <a:avLst/>
          </a:prstGeom>
          <a:ln w="12600">
            <a:noFill/>
          </a:ln>
        </p:spPr>
      </p:pic>
      <p:sp>
        <p:nvSpPr>
          <p:cNvPr id="79" name="CustomShape 3"/>
          <p:cNvSpPr/>
          <p:nvPr/>
        </p:nvSpPr>
        <p:spPr>
          <a:xfrm>
            <a:off x="5249520" y="3564720"/>
            <a:ext cx="6995520" cy="38368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fr-FR" sz="3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eworthy Light"/>
                <a:ea typeface="Noteworthy Light"/>
              </a:rPr>
              <a:t>Qui doit assigner les taches ?</a:t>
            </a:r>
            <a:endParaRPr b="0" lang="fr-FR" sz="35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35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51000" indent="-350640">
              <a:lnSpc>
                <a:spcPct val="100000"/>
              </a:lnSpc>
              <a:buClr>
                <a:srgbClr val="000000"/>
              </a:buClr>
              <a:buFont typeface="Symbol" charset="2"/>
              <a:buChar char=""/>
            </a:pPr>
            <a:r>
              <a:rPr b="0" lang="fr-FR" sz="3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eworthy Light"/>
                <a:ea typeface="Noteworthy Light"/>
              </a:rPr>
              <a:t>le chef</a:t>
            </a:r>
            <a:endParaRPr b="0" lang="fr-FR" sz="35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51000" indent="-350640">
              <a:lnSpc>
                <a:spcPct val="100000"/>
              </a:lnSpc>
              <a:buClr>
                <a:srgbClr val="000000"/>
              </a:buClr>
              <a:buFont typeface="Symbol" charset="2"/>
              <a:buChar char=""/>
            </a:pPr>
            <a:r>
              <a:rPr b="0" lang="fr-FR" sz="3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eworthy Light"/>
                <a:ea typeface="Noteworthy Light"/>
              </a:rPr>
              <a:t>le Scrum Master</a:t>
            </a:r>
            <a:endParaRPr b="0" lang="fr-FR" sz="35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51000" indent="-350640">
              <a:lnSpc>
                <a:spcPct val="100000"/>
              </a:lnSpc>
              <a:buClr>
                <a:srgbClr val="000000"/>
              </a:buClr>
              <a:buFont typeface="Symbol" charset="2"/>
              <a:buChar char=""/>
            </a:pPr>
            <a:r>
              <a:rPr b="0" lang="fr-FR" sz="3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eworthy Light"/>
                <a:ea typeface="Noteworthy Light"/>
              </a:rPr>
              <a:t>le PO</a:t>
            </a:r>
            <a:endParaRPr b="0" lang="fr-FR" sz="35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51000" indent="-350640">
              <a:lnSpc>
                <a:spcPct val="100000"/>
              </a:lnSpc>
              <a:buClr>
                <a:srgbClr val="000000"/>
              </a:buClr>
              <a:buFont typeface="Symbol" charset="2"/>
              <a:buChar char=""/>
            </a:pPr>
            <a:r>
              <a:rPr b="0" lang="fr-FR" sz="3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eworthy Light"/>
                <a:ea typeface="Noteworthy Light"/>
              </a:rPr>
              <a:t>l’équipe</a:t>
            </a:r>
            <a:endParaRPr b="0" lang="fr-FR" sz="35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51000" indent="-350640">
              <a:lnSpc>
                <a:spcPct val="100000"/>
              </a:lnSpc>
              <a:buClr>
                <a:srgbClr val="000000"/>
              </a:buClr>
              <a:buFont typeface="Symbol" charset="2"/>
              <a:buChar char=""/>
            </a:pPr>
            <a:r>
              <a:rPr b="0" lang="fr-FR" sz="3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eworthy Light"/>
                <a:ea typeface="Noteworthy Light"/>
              </a:rPr>
              <a:t>chacun pour soi</a:t>
            </a:r>
            <a:endParaRPr b="0" lang="fr-FR" sz="35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5" dur="indefinite" restart="never" nodeType="tmRoot">
          <p:childTnLst>
            <p:seq>
              <p:cTn id="2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CustomShape 1"/>
          <p:cNvSpPr/>
          <p:nvPr/>
        </p:nvSpPr>
        <p:spPr>
          <a:xfrm>
            <a:off x="3960" y="407520"/>
            <a:ext cx="12996360" cy="1173240"/>
          </a:xfrm>
          <a:prstGeom prst="rect">
            <a:avLst/>
          </a:prstGeom>
          <a:solidFill>
            <a:srgbClr val="dddddd"/>
          </a:solidFill>
          <a:ln w="12600">
            <a:noFill/>
          </a:ln>
          <a:effectLst>
            <a:outerShdw algn="b" blurRad="38100" dir="5400000" dist="25400" kx="0" ky="0" rotWithShape="0" sx="100000" sy="100000">
              <a:srgbClr val="000000">
                <a:alpha val="5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81" name="CustomShape 2"/>
          <p:cNvSpPr/>
          <p:nvPr/>
        </p:nvSpPr>
        <p:spPr>
          <a:xfrm>
            <a:off x="204120" y="403920"/>
            <a:ext cx="5060160" cy="10166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/>
          <a:p>
            <a:pPr>
              <a:lnSpc>
                <a:spcPct val="100000"/>
              </a:lnSpc>
            </a:pPr>
            <a:r>
              <a:rPr b="0" lang="fr-FR" sz="6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eworthy Bold"/>
                <a:ea typeface="Noteworthy Bold"/>
              </a:rPr>
              <a:t>#3 : Majorité</a:t>
            </a:r>
            <a:endParaRPr b="0" lang="fr-FR" sz="6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2" name="CustomShape 3"/>
          <p:cNvSpPr/>
          <p:nvPr/>
        </p:nvSpPr>
        <p:spPr>
          <a:xfrm>
            <a:off x="5201640" y="3437280"/>
            <a:ext cx="6995520" cy="38368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fr-FR" sz="3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eworthy Light"/>
                <a:ea typeface="Noteworthy Light"/>
              </a:rPr>
              <a:t>Quel est le meilleur mode de garde ?</a:t>
            </a:r>
            <a:endParaRPr b="0" lang="fr-FR" sz="35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35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51000" indent="-350640">
              <a:lnSpc>
                <a:spcPct val="100000"/>
              </a:lnSpc>
              <a:buClr>
                <a:srgbClr val="000000"/>
              </a:buClr>
              <a:buFont typeface="Symbol" charset="2"/>
              <a:buChar char=""/>
            </a:pPr>
            <a:r>
              <a:rPr b="0" lang="fr-FR" sz="3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eworthy Light"/>
                <a:ea typeface="Noteworthy Light"/>
              </a:rPr>
              <a:t>crèche municipale </a:t>
            </a:r>
            <a:endParaRPr b="0" lang="fr-FR" sz="35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51000" indent="-350640">
              <a:lnSpc>
                <a:spcPct val="100000"/>
              </a:lnSpc>
              <a:buClr>
                <a:srgbClr val="000000"/>
              </a:buClr>
              <a:buFont typeface="Symbol" charset="2"/>
              <a:buChar char=""/>
            </a:pPr>
            <a:r>
              <a:rPr b="0" lang="fr-FR" sz="3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eworthy Light"/>
                <a:ea typeface="Noteworthy Light"/>
              </a:rPr>
              <a:t>crèche parentale</a:t>
            </a:r>
            <a:endParaRPr b="0" lang="fr-FR" sz="35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51000" indent="-350640">
              <a:lnSpc>
                <a:spcPct val="100000"/>
              </a:lnSpc>
              <a:buClr>
                <a:srgbClr val="000000"/>
              </a:buClr>
              <a:buFont typeface="Symbol" charset="2"/>
              <a:buChar char=""/>
            </a:pPr>
            <a:r>
              <a:rPr b="0" lang="fr-FR" sz="3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eworthy Light"/>
                <a:ea typeface="Noteworthy Light"/>
              </a:rPr>
              <a:t>assistante maternelle</a:t>
            </a:r>
            <a:endParaRPr b="0" lang="fr-FR" sz="35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51000" indent="-350640">
              <a:lnSpc>
                <a:spcPct val="100000"/>
              </a:lnSpc>
              <a:buClr>
                <a:srgbClr val="000000"/>
              </a:buClr>
              <a:buFont typeface="Symbol" charset="2"/>
              <a:buChar char=""/>
            </a:pPr>
            <a:r>
              <a:rPr b="0" lang="fr-FR" sz="3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eworthy Light"/>
                <a:ea typeface="Noteworthy Light"/>
              </a:rPr>
              <a:t>père au foyer</a:t>
            </a:r>
            <a:endParaRPr b="0" lang="fr-FR" sz="35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3" name="Capture d’écran 2017-07-05 à 14.35.36.png" descr=""/>
          <p:cNvPicPr/>
          <p:nvPr/>
        </p:nvPicPr>
        <p:blipFill>
          <a:blip r:embed="rId1"/>
          <a:stretch/>
        </p:blipFill>
        <p:spPr>
          <a:xfrm>
            <a:off x="1532160" y="3879000"/>
            <a:ext cx="2505600" cy="2486160"/>
          </a:xfrm>
          <a:prstGeom prst="rect">
            <a:avLst/>
          </a:prstGeom>
          <a:ln w="12600">
            <a:noFill/>
          </a:ln>
        </p:spPr>
      </p:pic>
    </p:spTree>
  </p:cSld>
  <p:timing>
    <p:tnLst>
      <p:par>
        <p:cTn id="27" dur="indefinite" restart="never" nodeType="tmRoot">
          <p:childTnLst>
            <p:seq>
              <p:cTn id="2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CustomShape 1"/>
          <p:cNvSpPr/>
          <p:nvPr/>
        </p:nvSpPr>
        <p:spPr>
          <a:xfrm>
            <a:off x="3960" y="407520"/>
            <a:ext cx="12996360" cy="1173240"/>
          </a:xfrm>
          <a:prstGeom prst="rect">
            <a:avLst/>
          </a:prstGeom>
          <a:solidFill>
            <a:srgbClr val="dddddd"/>
          </a:solidFill>
          <a:ln w="12600">
            <a:noFill/>
          </a:ln>
          <a:effectLst>
            <a:outerShdw algn="b" blurRad="38100" dir="5400000" dist="25400" kx="0" ky="0" rotWithShape="0" sx="100000" sy="100000">
              <a:srgbClr val="000000">
                <a:alpha val="5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85" name="CustomShape 2"/>
          <p:cNvSpPr/>
          <p:nvPr/>
        </p:nvSpPr>
        <p:spPr>
          <a:xfrm>
            <a:off x="574560" y="403920"/>
            <a:ext cx="5060160" cy="10166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/>
          <a:p>
            <a:pPr>
              <a:lnSpc>
                <a:spcPct val="100000"/>
              </a:lnSpc>
            </a:pPr>
            <a:r>
              <a:rPr b="0" lang="fr-FR" sz="6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eworthy Bold"/>
                <a:ea typeface="Noteworthy Bold"/>
              </a:rPr>
              <a:t>#2 : Majorité</a:t>
            </a:r>
            <a:endParaRPr b="0" lang="fr-FR" sz="6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6" name="CustomShape 3"/>
          <p:cNvSpPr/>
          <p:nvPr/>
        </p:nvSpPr>
        <p:spPr>
          <a:xfrm>
            <a:off x="4930200" y="4599720"/>
            <a:ext cx="6995520" cy="17028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fr-FR" sz="3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eworthy Light"/>
                <a:ea typeface="Noteworthy Light"/>
              </a:rPr>
              <a:t>Quelle est la ville la plus proche de Paris: Bordeaux ou Grenoble ?</a:t>
            </a:r>
            <a:endParaRPr b="0" lang="fr-FR" sz="35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7" name="Capture d’écran 2017-07-05 à 14.25.21.png" descr=""/>
          <p:cNvPicPr/>
          <p:nvPr/>
        </p:nvPicPr>
        <p:blipFill>
          <a:blip r:embed="rId1"/>
          <a:stretch/>
        </p:blipFill>
        <p:spPr>
          <a:xfrm>
            <a:off x="941040" y="3920040"/>
            <a:ext cx="2946960" cy="2704680"/>
          </a:xfrm>
          <a:prstGeom prst="rect">
            <a:avLst/>
          </a:prstGeom>
          <a:ln w="12600">
            <a:noFill/>
          </a:ln>
        </p:spPr>
      </p:pic>
    </p:spTree>
  </p:cSld>
  <p:timing>
    <p:tnLst>
      <p:par>
        <p:cTn id="29" dur="indefinite" restart="never" nodeType="tmRoot">
          <p:childTnLst>
            <p:seq>
              <p:cTn id="3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CustomShape 1"/>
          <p:cNvSpPr/>
          <p:nvPr/>
        </p:nvSpPr>
        <p:spPr>
          <a:xfrm>
            <a:off x="3960" y="407520"/>
            <a:ext cx="12996360" cy="1173240"/>
          </a:xfrm>
          <a:prstGeom prst="rect">
            <a:avLst/>
          </a:prstGeom>
          <a:solidFill>
            <a:srgbClr val="dddddd"/>
          </a:solidFill>
          <a:ln w="12600">
            <a:noFill/>
          </a:ln>
          <a:effectLst>
            <a:outerShdw algn="b" blurRad="38100" dir="5400000" dist="25400" kx="0" ky="0" rotWithShape="0" sx="100000" sy="100000">
              <a:srgbClr val="000000">
                <a:alpha val="5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89" name="CustomShape 2"/>
          <p:cNvSpPr/>
          <p:nvPr/>
        </p:nvSpPr>
        <p:spPr>
          <a:xfrm>
            <a:off x="204120" y="403920"/>
            <a:ext cx="5060160" cy="10166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/>
          <a:p>
            <a:pPr>
              <a:lnSpc>
                <a:spcPct val="100000"/>
              </a:lnSpc>
            </a:pPr>
            <a:r>
              <a:rPr b="0" lang="fr-FR" sz="6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eworthy Bold"/>
                <a:ea typeface="Noteworthy Bold"/>
              </a:rPr>
              <a:t>#3 : Majorité</a:t>
            </a:r>
            <a:endParaRPr b="0" lang="fr-FR" sz="6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0" name="CustomShape 3"/>
          <p:cNvSpPr/>
          <p:nvPr/>
        </p:nvSpPr>
        <p:spPr>
          <a:xfrm>
            <a:off x="5201640" y="4770720"/>
            <a:ext cx="6995520" cy="11692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fr-FR" sz="3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eworthy Light"/>
                <a:ea typeface="Noteworthy Light"/>
              </a:rPr>
              <a:t>Prochaines vacances à la montagne ou à la mer ?</a:t>
            </a:r>
            <a:endParaRPr b="0" lang="fr-FR" sz="35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1" name="Capture d’écran 2017-07-05 à 14.38.14.png" descr=""/>
          <p:cNvPicPr/>
          <p:nvPr/>
        </p:nvPicPr>
        <p:blipFill>
          <a:blip r:embed="rId1"/>
          <a:stretch/>
        </p:blipFill>
        <p:spPr>
          <a:xfrm>
            <a:off x="1624320" y="4012920"/>
            <a:ext cx="2219400" cy="2255400"/>
          </a:xfrm>
          <a:prstGeom prst="rect">
            <a:avLst/>
          </a:prstGeom>
          <a:ln w="12600">
            <a:noFill/>
          </a:ln>
        </p:spPr>
      </p:pic>
    </p:spTree>
  </p:cSld>
  <p:timing>
    <p:tnLst>
      <p:par>
        <p:cTn id="31" dur="indefinite" restart="never" nodeType="tmRoot">
          <p:childTnLst>
            <p:seq>
              <p:cTn id="3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CustomShape 1"/>
          <p:cNvSpPr/>
          <p:nvPr/>
        </p:nvSpPr>
        <p:spPr>
          <a:xfrm>
            <a:off x="3960" y="407520"/>
            <a:ext cx="12996360" cy="1173240"/>
          </a:xfrm>
          <a:prstGeom prst="rect">
            <a:avLst/>
          </a:prstGeom>
          <a:solidFill>
            <a:srgbClr val="dddddd"/>
          </a:solidFill>
          <a:ln w="12600">
            <a:noFill/>
          </a:ln>
          <a:effectLst>
            <a:outerShdw algn="b" blurRad="38100" dir="5400000" dist="25400" kx="0" ky="0" rotWithShape="0" sx="100000" sy="100000">
              <a:srgbClr val="000000">
                <a:alpha val="5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93" name="CustomShape 2"/>
          <p:cNvSpPr/>
          <p:nvPr/>
        </p:nvSpPr>
        <p:spPr>
          <a:xfrm>
            <a:off x="4461480" y="4367880"/>
            <a:ext cx="4081680" cy="10166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/>
          <a:p>
            <a:pPr>
              <a:lnSpc>
                <a:spcPct val="100000"/>
              </a:lnSpc>
            </a:pPr>
            <a:r>
              <a:rPr b="0" lang="fr-FR" sz="6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eworthy Bold"/>
                <a:ea typeface="Noteworthy Bold"/>
              </a:rPr>
              <a:t>Débriefing</a:t>
            </a:r>
            <a:endParaRPr b="0" lang="fr-FR" sz="6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" name="CustomShape 3"/>
          <p:cNvSpPr/>
          <p:nvPr/>
        </p:nvSpPr>
        <p:spPr>
          <a:xfrm>
            <a:off x="204120" y="403920"/>
            <a:ext cx="5060160" cy="10166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/>
          <a:p>
            <a:pPr>
              <a:lnSpc>
                <a:spcPct val="100000"/>
              </a:lnSpc>
            </a:pPr>
            <a:r>
              <a:rPr b="0" lang="fr-FR" sz="6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eworthy Bold"/>
                <a:ea typeface="Noteworthy Bold"/>
              </a:rPr>
              <a:t>#3 : Majorité</a:t>
            </a:r>
            <a:endParaRPr b="0" lang="fr-FR" sz="6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3" dur="indefinite" restart="never" nodeType="tmRoot">
          <p:childTnLst>
            <p:seq>
              <p:cTn id="3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CustomShape 1"/>
          <p:cNvSpPr/>
          <p:nvPr/>
        </p:nvSpPr>
        <p:spPr>
          <a:xfrm>
            <a:off x="3960" y="407520"/>
            <a:ext cx="12996360" cy="1173240"/>
          </a:xfrm>
          <a:prstGeom prst="rect">
            <a:avLst/>
          </a:prstGeom>
          <a:solidFill>
            <a:srgbClr val="dddddd"/>
          </a:solidFill>
          <a:ln w="12600">
            <a:noFill/>
          </a:ln>
          <a:effectLst>
            <a:outerShdw algn="b" blurRad="38100" dir="5400000" dist="25400" kx="0" ky="0" rotWithShape="0" sx="100000" sy="100000">
              <a:srgbClr val="000000">
                <a:alpha val="5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96" name="CustomShape 2"/>
          <p:cNvSpPr/>
          <p:nvPr/>
        </p:nvSpPr>
        <p:spPr>
          <a:xfrm>
            <a:off x="-91800" y="403920"/>
            <a:ext cx="7558200" cy="10166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/>
          <a:p>
            <a:pPr>
              <a:lnSpc>
                <a:spcPct val="100000"/>
              </a:lnSpc>
            </a:pPr>
            <a:r>
              <a:rPr b="0" lang="fr-FR" sz="6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eworthy Bold"/>
                <a:ea typeface="Noteworthy Bold"/>
              </a:rPr>
              <a:t>#4 : Consentement</a:t>
            </a:r>
            <a:endParaRPr b="0" lang="fr-FR" sz="6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7" name="pasted-image.tiff" descr=""/>
          <p:cNvPicPr/>
          <p:nvPr/>
        </p:nvPicPr>
        <p:blipFill>
          <a:blip r:embed="rId1"/>
          <a:stretch/>
        </p:blipFill>
        <p:spPr>
          <a:xfrm>
            <a:off x="474480" y="1741680"/>
            <a:ext cx="7441200" cy="7441200"/>
          </a:xfrm>
          <a:prstGeom prst="rect">
            <a:avLst/>
          </a:prstGeom>
          <a:ln w="12600">
            <a:noFill/>
          </a:ln>
        </p:spPr>
      </p:pic>
      <p:sp>
        <p:nvSpPr>
          <p:cNvPr id="98" name="CustomShape 3"/>
          <p:cNvSpPr/>
          <p:nvPr/>
        </p:nvSpPr>
        <p:spPr>
          <a:xfrm>
            <a:off x="8186400" y="2471760"/>
            <a:ext cx="4599720" cy="67176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17000"/>
              </a:lnSpc>
            </a:pPr>
            <a:r>
              <a:rPr b="0" lang="fr-FR" sz="2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eworthy Light"/>
                <a:ea typeface="Noteworthy Light"/>
              </a:rPr>
              <a:t>Trois possibilités :</a:t>
            </a:r>
            <a:endParaRPr b="0" lang="fr-FR" sz="25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30760" indent="-230400">
              <a:lnSpc>
                <a:spcPct val="117000"/>
              </a:lnSpc>
              <a:buClr>
                <a:srgbClr val="000000"/>
              </a:buClr>
              <a:buFont typeface="Symbol" charset="2"/>
              <a:buChar char=""/>
            </a:pPr>
            <a:r>
              <a:rPr b="0" lang="fr-FR" sz="2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eworthy Bold"/>
                <a:ea typeface="Noteworthy Bold"/>
              </a:rPr>
              <a:t>Approbation</a:t>
            </a:r>
            <a:endParaRPr b="0" lang="fr-FR" sz="25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30760" indent="-230400">
              <a:lnSpc>
                <a:spcPct val="117000"/>
              </a:lnSpc>
              <a:buClr>
                <a:srgbClr val="000000"/>
              </a:buClr>
              <a:buFont typeface="Symbol" charset="2"/>
              <a:buChar char=""/>
            </a:pPr>
            <a:r>
              <a:rPr b="0" lang="fr-FR" sz="2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eworthy Bold"/>
                <a:ea typeface="Noteworthy Bold"/>
              </a:rPr>
              <a:t>Acceptation</a:t>
            </a:r>
            <a:r>
              <a:rPr b="0" lang="fr-FR" sz="2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eworthy Light"/>
                <a:ea typeface="Noteworthy Light"/>
              </a:rPr>
              <a:t> (je peux vivre avec)</a:t>
            </a:r>
            <a:endParaRPr b="0" lang="fr-FR" sz="25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30760" indent="-230400">
              <a:lnSpc>
                <a:spcPct val="117000"/>
              </a:lnSpc>
              <a:buClr>
                <a:srgbClr val="000000"/>
              </a:buClr>
              <a:buFont typeface="Symbol" charset="2"/>
              <a:buChar char=""/>
            </a:pPr>
            <a:r>
              <a:rPr b="0" lang="fr-FR" sz="2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eworthy Bold"/>
                <a:ea typeface="Noteworthy Bold"/>
              </a:rPr>
              <a:t>Objection</a:t>
            </a:r>
            <a:r>
              <a:rPr b="0" lang="fr-FR" sz="2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eworthy Light"/>
                <a:ea typeface="Noteworthy Light"/>
              </a:rPr>
              <a:t> (je n’accepte pas)</a:t>
            </a:r>
            <a:endParaRPr b="0" lang="fr-FR" sz="25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7000"/>
              </a:lnSpc>
            </a:pPr>
            <a:endParaRPr b="0" lang="fr-FR" sz="25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7000"/>
              </a:lnSpc>
            </a:pPr>
            <a:r>
              <a:rPr b="0" lang="fr-FR" sz="2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eworthy Light"/>
                <a:ea typeface="Noteworthy Light"/>
              </a:rPr>
              <a:t>Si </a:t>
            </a:r>
            <a:r>
              <a:rPr b="0" lang="fr-FR" sz="2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eworthy Bold"/>
                <a:ea typeface="Noteworthy Bold"/>
              </a:rPr>
              <a:t>objection</a:t>
            </a:r>
            <a:r>
              <a:rPr b="0" lang="fr-FR" sz="2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eworthy Light"/>
                <a:ea typeface="Noteworthy Light"/>
              </a:rPr>
              <a:t>, obligation d’apporter une proposition alternative, modifier la proposition de départ pour la rendre acceptable (objection constructive)</a:t>
            </a:r>
            <a:endParaRPr b="0" lang="fr-FR" sz="25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7000"/>
              </a:lnSpc>
            </a:pPr>
            <a:endParaRPr b="0" lang="fr-FR" sz="25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7000"/>
              </a:lnSpc>
            </a:pPr>
            <a:endParaRPr b="0" lang="fr-FR" sz="25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5" dur="indefinite" restart="never" nodeType="tmRoot">
          <p:childTnLst>
            <p:seq>
              <p:cTn id="3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CustomShape 1"/>
          <p:cNvSpPr/>
          <p:nvPr/>
        </p:nvSpPr>
        <p:spPr>
          <a:xfrm>
            <a:off x="3960" y="407520"/>
            <a:ext cx="12996360" cy="1173240"/>
          </a:xfrm>
          <a:prstGeom prst="rect">
            <a:avLst/>
          </a:prstGeom>
          <a:solidFill>
            <a:srgbClr val="dddddd"/>
          </a:solidFill>
          <a:ln w="12600">
            <a:noFill/>
          </a:ln>
          <a:effectLst>
            <a:outerShdw algn="b" blurRad="38100" dir="5400000" dist="25400" kx="0" ky="0" rotWithShape="0" sx="100000" sy="100000">
              <a:srgbClr val="000000">
                <a:alpha val="5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00" name="CustomShape 2"/>
          <p:cNvSpPr/>
          <p:nvPr/>
        </p:nvSpPr>
        <p:spPr>
          <a:xfrm>
            <a:off x="5201640" y="3436920"/>
            <a:ext cx="6995520" cy="38368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fr-FR" sz="3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eworthy Light"/>
                <a:ea typeface="Noteworthy Light"/>
              </a:rPr>
              <a:t>Dans quelle tenue sommes nous les plus beaux ?</a:t>
            </a:r>
            <a:endParaRPr b="0" lang="fr-FR" sz="35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35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51000" indent="-350640">
              <a:lnSpc>
                <a:spcPct val="100000"/>
              </a:lnSpc>
              <a:buClr>
                <a:srgbClr val="000000"/>
              </a:buClr>
              <a:buFont typeface="Symbol" charset="2"/>
              <a:buChar char=""/>
            </a:pPr>
            <a:r>
              <a:rPr b="0" lang="fr-FR" sz="3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eworthy Light"/>
                <a:ea typeface="Noteworthy Light"/>
              </a:rPr>
              <a:t>maillot de bain</a:t>
            </a:r>
            <a:endParaRPr b="0" lang="fr-FR" sz="35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51000" indent="-350640">
              <a:lnSpc>
                <a:spcPct val="100000"/>
              </a:lnSpc>
              <a:buClr>
                <a:srgbClr val="000000"/>
              </a:buClr>
              <a:buFont typeface="Symbol" charset="2"/>
              <a:buChar char=""/>
            </a:pPr>
            <a:r>
              <a:rPr b="0" lang="fr-FR" sz="3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eworthy Light"/>
                <a:ea typeface="Noteworthy Light"/>
              </a:rPr>
              <a:t>tenue de soirée</a:t>
            </a:r>
            <a:endParaRPr b="0" lang="fr-FR" sz="35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51000" indent="-350640">
              <a:lnSpc>
                <a:spcPct val="100000"/>
              </a:lnSpc>
              <a:buClr>
                <a:srgbClr val="000000"/>
              </a:buClr>
              <a:buFont typeface="Symbol" charset="2"/>
              <a:buChar char=""/>
            </a:pPr>
            <a:r>
              <a:rPr b="0" lang="fr-FR" sz="3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eworthy Light"/>
                <a:ea typeface="Noteworthy Light"/>
              </a:rPr>
              <a:t>tenue décontractée</a:t>
            </a:r>
            <a:endParaRPr b="0" lang="fr-FR" sz="35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51000" indent="-350640">
              <a:lnSpc>
                <a:spcPct val="100000"/>
              </a:lnSpc>
              <a:buClr>
                <a:srgbClr val="000000"/>
              </a:buClr>
              <a:buFont typeface="Symbol" charset="2"/>
              <a:buChar char=""/>
            </a:pPr>
            <a:r>
              <a:rPr b="0" lang="fr-FR" sz="3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eworthy Light"/>
                <a:ea typeface="Noteworthy Light"/>
              </a:rPr>
              <a:t>Adam &amp; Eve</a:t>
            </a:r>
            <a:endParaRPr b="0" lang="fr-FR" sz="35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1" name="CustomShape 3"/>
          <p:cNvSpPr/>
          <p:nvPr/>
        </p:nvSpPr>
        <p:spPr>
          <a:xfrm>
            <a:off x="-91800" y="403920"/>
            <a:ext cx="7558200" cy="10166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/>
          <a:p>
            <a:pPr>
              <a:lnSpc>
                <a:spcPct val="100000"/>
              </a:lnSpc>
            </a:pPr>
            <a:r>
              <a:rPr b="0" lang="fr-FR" sz="6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eworthy Bold"/>
                <a:ea typeface="Noteworthy Bold"/>
              </a:rPr>
              <a:t>#4 : Consentement</a:t>
            </a:r>
            <a:endParaRPr b="0" lang="fr-FR" sz="6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2" name="Capture d’écran 2017-07-05 à 14.59.02.png" descr=""/>
          <p:cNvPicPr/>
          <p:nvPr/>
        </p:nvPicPr>
        <p:blipFill>
          <a:blip r:embed="rId1"/>
          <a:stretch/>
        </p:blipFill>
        <p:spPr>
          <a:xfrm>
            <a:off x="1662480" y="3872880"/>
            <a:ext cx="2361240" cy="2654280"/>
          </a:xfrm>
          <a:prstGeom prst="rect">
            <a:avLst/>
          </a:prstGeom>
          <a:ln w="12600">
            <a:noFill/>
          </a:ln>
        </p:spPr>
      </p:pic>
    </p:spTree>
  </p:cSld>
  <p:timing>
    <p:tnLst>
      <p:par>
        <p:cTn id="37" dur="indefinite" restart="never" nodeType="tmRoot">
          <p:childTnLst>
            <p:seq>
              <p:cTn id="3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CustomShape 1"/>
          <p:cNvSpPr/>
          <p:nvPr/>
        </p:nvSpPr>
        <p:spPr>
          <a:xfrm>
            <a:off x="3960" y="407520"/>
            <a:ext cx="12996360" cy="1173240"/>
          </a:xfrm>
          <a:prstGeom prst="rect">
            <a:avLst/>
          </a:prstGeom>
          <a:solidFill>
            <a:srgbClr val="dddddd"/>
          </a:solidFill>
          <a:ln w="12600">
            <a:noFill/>
          </a:ln>
          <a:effectLst>
            <a:outerShdw algn="b" blurRad="38100" dir="5400000" dist="25400" kx="0" ky="0" rotWithShape="0" sx="100000" sy="100000">
              <a:srgbClr val="000000">
                <a:alpha val="5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04" name="CustomShape 2"/>
          <p:cNvSpPr/>
          <p:nvPr/>
        </p:nvSpPr>
        <p:spPr>
          <a:xfrm>
            <a:off x="-674640" y="450000"/>
            <a:ext cx="13797360" cy="9252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/>
          <a:p>
            <a:pPr>
              <a:lnSpc>
                <a:spcPct val="100000"/>
              </a:lnSpc>
            </a:pPr>
            <a:r>
              <a:rPr b="0" lang="fr-FR" sz="5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eworthy Bold"/>
                <a:ea typeface="Noteworthy Bold"/>
              </a:rPr>
              <a:t>#5 : Advice Process (sollicitation d’avis)</a:t>
            </a:r>
            <a:endParaRPr b="0" lang="fr-FR" sz="5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5" name="pasted-image.tiff" descr=""/>
          <p:cNvPicPr/>
          <p:nvPr/>
        </p:nvPicPr>
        <p:blipFill>
          <a:blip r:embed="rId1"/>
          <a:stretch/>
        </p:blipFill>
        <p:spPr>
          <a:xfrm>
            <a:off x="498600" y="2531520"/>
            <a:ext cx="6267600" cy="6267600"/>
          </a:xfrm>
          <a:prstGeom prst="rect">
            <a:avLst/>
          </a:prstGeom>
          <a:ln w="12600">
            <a:noFill/>
          </a:ln>
        </p:spPr>
      </p:pic>
      <p:sp>
        <p:nvSpPr>
          <p:cNvPr id="106" name="CustomShape 3"/>
          <p:cNvSpPr/>
          <p:nvPr/>
        </p:nvSpPr>
        <p:spPr>
          <a:xfrm>
            <a:off x="7588080" y="2678760"/>
            <a:ext cx="4972680" cy="64555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17000"/>
              </a:lnSpc>
            </a:pPr>
            <a:r>
              <a:rPr b="0" lang="fr-F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eworthy Light"/>
                <a:ea typeface="Noteworthy Light"/>
              </a:rPr>
              <a:t>Toute personne est habilitée à prendre n’importe quelle décision mais doit solliciter l’avis de </a:t>
            </a:r>
            <a:r>
              <a:rPr b="0" lang="fr-F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eworthy Bold"/>
                <a:ea typeface="Noteworthy Bold"/>
              </a:rPr>
              <a:t>ceux qui sont concernés</a:t>
            </a:r>
            <a:r>
              <a:rPr b="0" lang="fr-F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eworthy Light"/>
                <a:ea typeface="Noteworthy Light"/>
              </a:rPr>
              <a:t> et des </a:t>
            </a:r>
            <a:r>
              <a:rPr b="0" lang="fr-F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eworthy Bold"/>
                <a:ea typeface="Noteworthy Bold"/>
              </a:rPr>
              <a:t>spécialistes du sujet</a:t>
            </a:r>
            <a:endParaRPr b="0" lang="fr-FR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7000"/>
              </a:lnSpc>
            </a:pPr>
            <a:endParaRPr b="0" lang="fr-FR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7000"/>
              </a:lnSpc>
            </a:pPr>
            <a:r>
              <a:rPr b="0" lang="fr-F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eworthy Light"/>
                <a:ea typeface="Noteworthy Light"/>
              </a:rPr>
              <a:t>Pas d’obligation d’en tenir compte de l’avis, la décision leur appartienne (pas de consensus mou pour faire plaisir à tout le monde)</a:t>
            </a:r>
            <a:endParaRPr b="0" lang="fr-FR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7000"/>
              </a:lnSpc>
            </a:pPr>
            <a:endParaRPr b="0" lang="fr-FR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7000"/>
              </a:lnSpc>
            </a:pPr>
            <a:r>
              <a:rPr b="0" lang="fr-F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eworthy Bold"/>
                <a:ea typeface="Noteworthy Bold"/>
              </a:rPr>
              <a:t>Obligation</a:t>
            </a:r>
            <a:r>
              <a:rPr b="0" lang="fr-F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eworthy Light"/>
                <a:ea typeface="Noteworthy Light"/>
              </a:rPr>
              <a:t>: recueillir l’avis et l’étudier sérieusement</a:t>
            </a:r>
            <a:endParaRPr b="0" lang="fr-FR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9" dur="indefinite" restart="never" nodeType="tmRoot">
          <p:childTnLst>
            <p:seq>
              <p:cTn id="4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CustomShape 1"/>
          <p:cNvSpPr/>
          <p:nvPr/>
        </p:nvSpPr>
        <p:spPr>
          <a:xfrm>
            <a:off x="3960" y="407520"/>
            <a:ext cx="12996360" cy="1173240"/>
          </a:xfrm>
          <a:prstGeom prst="rect">
            <a:avLst/>
          </a:prstGeom>
          <a:solidFill>
            <a:srgbClr val="dddddd"/>
          </a:solidFill>
          <a:ln w="12600">
            <a:noFill/>
          </a:ln>
          <a:effectLst>
            <a:outerShdw algn="b" blurRad="38100" dir="5400000" dist="25400" kx="0" ky="0" rotWithShape="0" sx="100000" sy="100000">
              <a:srgbClr val="000000">
                <a:alpha val="5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08" name="CustomShape 2"/>
          <p:cNvSpPr/>
          <p:nvPr/>
        </p:nvSpPr>
        <p:spPr>
          <a:xfrm>
            <a:off x="-674640" y="450000"/>
            <a:ext cx="13797360" cy="9252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/>
          <a:p>
            <a:pPr>
              <a:lnSpc>
                <a:spcPct val="100000"/>
              </a:lnSpc>
            </a:pPr>
            <a:r>
              <a:rPr b="0" lang="fr-FR" sz="5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eworthy Bold"/>
                <a:ea typeface="Noteworthy Bold"/>
              </a:rPr>
              <a:t>#5 : Advice Process (sollicitation d’avis)</a:t>
            </a:r>
            <a:endParaRPr b="0" lang="fr-FR" sz="5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9" name="Capture d’écran 2017-07-05 à 15.10.56.png" descr=""/>
          <p:cNvPicPr/>
          <p:nvPr/>
        </p:nvPicPr>
        <p:blipFill>
          <a:blip r:embed="rId1"/>
          <a:stretch/>
        </p:blipFill>
        <p:spPr>
          <a:xfrm>
            <a:off x="1667520" y="3945240"/>
            <a:ext cx="2406960" cy="2231280"/>
          </a:xfrm>
          <a:prstGeom prst="rect">
            <a:avLst/>
          </a:prstGeom>
          <a:ln w="12600">
            <a:noFill/>
          </a:ln>
        </p:spPr>
      </p:pic>
      <p:sp>
        <p:nvSpPr>
          <p:cNvPr id="110" name="CustomShape 3"/>
          <p:cNvSpPr/>
          <p:nvPr/>
        </p:nvSpPr>
        <p:spPr>
          <a:xfrm>
            <a:off x="5201640" y="4770720"/>
            <a:ext cx="6995520" cy="11692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fr-FR" sz="3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eworthy Light"/>
                <a:ea typeface="Noteworthy Light"/>
              </a:rPr>
              <a:t>Quel restaurant pour ce soir ? (italien, japonais, brasserie,…)</a:t>
            </a:r>
            <a:endParaRPr b="0" lang="fr-FR" sz="35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41" dur="indefinite" restart="never" nodeType="tmRoot">
          <p:childTnLst>
            <p:seq>
              <p:cTn id="4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CustomShape 1"/>
          <p:cNvSpPr/>
          <p:nvPr/>
        </p:nvSpPr>
        <p:spPr>
          <a:xfrm>
            <a:off x="3960" y="407520"/>
            <a:ext cx="12996360" cy="1173240"/>
          </a:xfrm>
          <a:prstGeom prst="rect">
            <a:avLst/>
          </a:prstGeom>
          <a:solidFill>
            <a:srgbClr val="dddddd"/>
          </a:solidFill>
          <a:ln w="12600">
            <a:noFill/>
          </a:ln>
          <a:effectLst>
            <a:outerShdw algn="b" blurRad="38100" dir="5400000" dist="25400" kx="0" ky="0" rotWithShape="0" sx="100000" sy="100000">
              <a:srgbClr val="000000">
                <a:alpha val="5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45" name="CustomShape 2"/>
          <p:cNvSpPr/>
          <p:nvPr/>
        </p:nvSpPr>
        <p:spPr>
          <a:xfrm>
            <a:off x="1063080" y="556560"/>
            <a:ext cx="11048040" cy="7117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/>
          <a:p>
            <a:pPr>
              <a:lnSpc>
                <a:spcPct val="100000"/>
              </a:lnSpc>
            </a:pPr>
            <a:r>
              <a:rPr b="0" lang="fr-F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eworthy Bold"/>
                <a:ea typeface="Noteworthy Bold"/>
              </a:rPr>
              <a:t>#1 : Décision unilatérale i.e. le chef décide</a:t>
            </a:r>
            <a:endParaRPr b="0" lang="fr-FR" sz="4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6" name="pasted-image.tiff" descr=""/>
          <p:cNvPicPr/>
          <p:nvPr/>
        </p:nvPicPr>
        <p:blipFill>
          <a:blip r:embed="rId1"/>
          <a:stretch/>
        </p:blipFill>
        <p:spPr>
          <a:xfrm>
            <a:off x="696960" y="3805200"/>
            <a:ext cx="8606160" cy="4303080"/>
          </a:xfrm>
          <a:prstGeom prst="rect">
            <a:avLst/>
          </a:prstGeom>
          <a:ln w="12600">
            <a:noFill/>
          </a:ln>
        </p:spPr>
      </p:pic>
      <p:pic>
        <p:nvPicPr>
          <p:cNvPr id="47" name="pasted-image.tiff" descr=""/>
          <p:cNvPicPr/>
          <p:nvPr/>
        </p:nvPicPr>
        <p:blipFill>
          <a:blip r:embed="rId2"/>
          <a:stretch/>
        </p:blipFill>
        <p:spPr>
          <a:xfrm>
            <a:off x="10162800" y="1721880"/>
            <a:ext cx="3071880" cy="4623480"/>
          </a:xfrm>
          <a:prstGeom prst="rect">
            <a:avLst/>
          </a:prstGeom>
          <a:ln w="12600">
            <a:noFill/>
          </a:ln>
        </p:spPr>
      </p:pic>
    </p:spTree>
  </p:cSld>
  <p:timing>
    <p:tnLst>
      <p:par>
        <p:cTn id="3" dur="indefinite" restart="never" nodeType="tmRoot">
          <p:childTnLst>
            <p:seq>
              <p:cTn id="4" dur="indefinite" nodeType="mainSeq">
                <p:childTnLst>
                  <p:par>
                    <p:cTn id="5" fill="hold">
                      <p:stCondLst>
                        <p:cond delay="indefinite"/>
                      </p:stCondLst>
                      <p:childTnLst>
                        <p:par>
                          <p:cTn id="6" fill="hold">
                            <p:stCondLst>
                              <p:cond delay="0"/>
                            </p:stCondLst>
                            <p:childTnLst>
                              <p:par>
                                <p:cTn id="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CustomShape 1"/>
          <p:cNvSpPr/>
          <p:nvPr/>
        </p:nvSpPr>
        <p:spPr>
          <a:xfrm>
            <a:off x="3960" y="407520"/>
            <a:ext cx="12996360" cy="1173240"/>
          </a:xfrm>
          <a:prstGeom prst="rect">
            <a:avLst/>
          </a:prstGeom>
          <a:solidFill>
            <a:srgbClr val="dddddd"/>
          </a:solidFill>
          <a:ln w="12600">
            <a:noFill/>
          </a:ln>
          <a:effectLst>
            <a:outerShdw algn="b" blurRad="38100" dir="5400000" dist="25400" kx="0" ky="0" rotWithShape="0" sx="100000" sy="100000">
              <a:srgbClr val="000000">
                <a:alpha val="5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12" name="CustomShape 2"/>
          <p:cNvSpPr/>
          <p:nvPr/>
        </p:nvSpPr>
        <p:spPr>
          <a:xfrm>
            <a:off x="-525960" y="450000"/>
            <a:ext cx="10091160" cy="9252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/>
          <a:p>
            <a:pPr>
              <a:lnSpc>
                <a:spcPct val="100000"/>
              </a:lnSpc>
            </a:pPr>
            <a:r>
              <a:rPr b="0" lang="fr-FR" sz="5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eworthy Bold"/>
                <a:ea typeface="Noteworthy Bold"/>
              </a:rPr>
              <a:t>Décider de comment décider</a:t>
            </a:r>
            <a:endParaRPr b="0" lang="fr-FR" sz="5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13" name="cartes delegation.jpg" descr=""/>
          <p:cNvPicPr/>
          <p:nvPr/>
        </p:nvPicPr>
        <p:blipFill>
          <a:blip r:embed="rId1"/>
          <a:stretch/>
        </p:blipFill>
        <p:spPr>
          <a:xfrm>
            <a:off x="767160" y="2044800"/>
            <a:ext cx="5938920" cy="4154040"/>
          </a:xfrm>
          <a:prstGeom prst="rect">
            <a:avLst/>
          </a:prstGeom>
          <a:ln w="12600">
            <a:noFill/>
          </a:ln>
        </p:spPr>
      </p:pic>
      <p:pic>
        <p:nvPicPr>
          <p:cNvPr id="114" name="Capture d’écran 2017-07-05 à 13.58.52.png" descr=""/>
          <p:cNvPicPr/>
          <p:nvPr/>
        </p:nvPicPr>
        <p:blipFill>
          <a:blip r:embed="rId2"/>
          <a:stretch/>
        </p:blipFill>
        <p:spPr>
          <a:xfrm>
            <a:off x="5271840" y="4195800"/>
            <a:ext cx="7569000" cy="5194080"/>
          </a:xfrm>
          <a:prstGeom prst="rect">
            <a:avLst/>
          </a:prstGeom>
          <a:ln w="12600">
            <a:noFill/>
          </a:ln>
        </p:spPr>
      </p:pic>
    </p:spTree>
  </p:cSld>
  <p:timing>
    <p:tnLst>
      <p:par>
        <p:cTn id="43" dur="indefinite" restart="never" nodeType="tmRoot">
          <p:childTnLst>
            <p:seq>
              <p:cTn id="4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CustomShape 1"/>
          <p:cNvSpPr/>
          <p:nvPr/>
        </p:nvSpPr>
        <p:spPr>
          <a:xfrm>
            <a:off x="3960" y="407520"/>
            <a:ext cx="12996360" cy="1173240"/>
          </a:xfrm>
          <a:prstGeom prst="rect">
            <a:avLst/>
          </a:prstGeom>
          <a:solidFill>
            <a:srgbClr val="dddddd"/>
          </a:solidFill>
          <a:ln w="12600">
            <a:noFill/>
          </a:ln>
          <a:effectLst>
            <a:outerShdw algn="b" blurRad="38100" dir="5400000" dist="25400" kx="0" ky="0" rotWithShape="0" sx="100000" sy="100000">
              <a:srgbClr val="000000">
                <a:alpha val="5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16" name="CustomShape 2"/>
          <p:cNvSpPr/>
          <p:nvPr/>
        </p:nvSpPr>
        <p:spPr>
          <a:xfrm>
            <a:off x="208800" y="485280"/>
            <a:ext cx="6667920" cy="10166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/>
          <a:p>
            <a:pPr>
              <a:lnSpc>
                <a:spcPct val="100000"/>
              </a:lnSpc>
            </a:pPr>
            <a:r>
              <a:rPr b="0" lang="fr-FR" sz="6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eworthy Bold"/>
                <a:ea typeface="Noteworthy Bold"/>
              </a:rPr>
              <a:t>En bonus : HiPPO</a:t>
            </a:r>
            <a:endParaRPr b="0" lang="fr-FR" sz="6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7" name="CustomShape 3"/>
          <p:cNvSpPr/>
          <p:nvPr/>
        </p:nvSpPr>
        <p:spPr>
          <a:xfrm>
            <a:off x="7979400" y="2185200"/>
            <a:ext cx="5217480" cy="59608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48600" rIns="48600" tIns="48600" bIns="48600"/>
          <a:p>
            <a:pPr>
              <a:lnSpc>
                <a:spcPct val="90000"/>
              </a:lnSpc>
            </a:pPr>
            <a:r>
              <a:rPr b="0" lang="fr-FR" sz="7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sto MT"/>
                <a:ea typeface="Calisto MT"/>
              </a:rPr>
              <a:t>HiPPO =</a:t>
            </a:r>
            <a:endParaRPr b="0" lang="fr-FR" sz="7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0000"/>
              </a:lnSpc>
            </a:pPr>
            <a:endParaRPr b="0" lang="fr-FR" sz="7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0000"/>
              </a:lnSpc>
            </a:pPr>
            <a:r>
              <a:rPr b="0" lang="fr-FR" sz="7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sto MT"/>
                <a:ea typeface="Calisto MT"/>
              </a:rPr>
              <a:t>Hi</a:t>
            </a:r>
            <a:r>
              <a:rPr b="0" lang="fr-FR" sz="7000" spc="-1" strike="noStrike">
                <a:solidFill>
                  <a:srgbClr val="a7a7a7"/>
                </a:solidFill>
                <a:uFill>
                  <a:solidFill>
                    <a:srgbClr val="ffffff"/>
                  </a:solidFill>
                </a:uFill>
                <a:latin typeface="Calisto MT"/>
                <a:ea typeface="Calisto MT"/>
              </a:rPr>
              <a:t>ghest</a:t>
            </a:r>
            <a:endParaRPr b="0" lang="fr-FR" sz="7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0000"/>
              </a:lnSpc>
            </a:pPr>
            <a:r>
              <a:rPr b="0" lang="fr-FR" sz="7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sto MT"/>
                <a:ea typeface="Calisto MT"/>
              </a:rPr>
              <a:t>  </a:t>
            </a:r>
            <a:r>
              <a:rPr b="0" lang="fr-FR" sz="7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sto MT"/>
                <a:ea typeface="Calisto MT"/>
              </a:rPr>
              <a:t>P</a:t>
            </a:r>
            <a:r>
              <a:rPr b="0" lang="fr-FR" sz="7000" spc="-1" strike="noStrike">
                <a:solidFill>
                  <a:srgbClr val="a7a7a7"/>
                </a:solidFill>
                <a:uFill>
                  <a:solidFill>
                    <a:srgbClr val="ffffff"/>
                  </a:solidFill>
                </a:uFill>
                <a:latin typeface="Calisto MT"/>
                <a:ea typeface="Calisto MT"/>
              </a:rPr>
              <a:t>aid</a:t>
            </a:r>
            <a:endParaRPr b="0" lang="fr-FR" sz="7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0000"/>
              </a:lnSpc>
            </a:pPr>
            <a:r>
              <a:rPr b="0" lang="fr-FR" sz="7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sto MT"/>
                <a:ea typeface="Calisto MT"/>
              </a:rPr>
              <a:t>    </a:t>
            </a:r>
            <a:r>
              <a:rPr b="0" lang="fr-FR" sz="7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sto MT"/>
                <a:ea typeface="Calisto MT"/>
              </a:rPr>
              <a:t>P</a:t>
            </a:r>
            <a:r>
              <a:rPr b="0" lang="fr-FR" sz="7000" spc="-1" strike="noStrike">
                <a:solidFill>
                  <a:srgbClr val="a7a7a7"/>
                </a:solidFill>
                <a:uFill>
                  <a:solidFill>
                    <a:srgbClr val="ffffff"/>
                  </a:solidFill>
                </a:uFill>
                <a:latin typeface="Calisto MT"/>
                <a:ea typeface="Calisto MT"/>
              </a:rPr>
              <a:t>erson</a:t>
            </a:r>
            <a:endParaRPr b="0" lang="fr-FR" sz="7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0000"/>
              </a:lnSpc>
            </a:pPr>
            <a:r>
              <a:rPr b="0" lang="fr-FR" sz="7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sto MT"/>
                <a:ea typeface="Calisto MT"/>
              </a:rPr>
              <a:t>      </a:t>
            </a:r>
            <a:r>
              <a:rPr b="0" lang="fr-FR" sz="7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sto MT"/>
                <a:ea typeface="Calisto MT"/>
              </a:rPr>
              <a:t>O</a:t>
            </a:r>
            <a:r>
              <a:rPr b="0" lang="fr-FR" sz="7000" spc="-1" strike="noStrike">
                <a:solidFill>
                  <a:srgbClr val="a7a7a7"/>
                </a:solidFill>
                <a:uFill>
                  <a:solidFill>
                    <a:srgbClr val="ffffff"/>
                  </a:solidFill>
                </a:uFill>
                <a:latin typeface="Calisto MT"/>
                <a:ea typeface="Calisto MT"/>
              </a:rPr>
              <a:t>pinion</a:t>
            </a:r>
            <a:endParaRPr b="0" lang="fr-FR" sz="7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18" name="image6.tif" descr=""/>
          <p:cNvPicPr/>
          <p:nvPr/>
        </p:nvPicPr>
        <p:blipFill>
          <a:blip r:embed="rId1"/>
          <a:srcRect l="0" t="0" r="0" b="10765"/>
          <a:stretch/>
        </p:blipFill>
        <p:spPr>
          <a:xfrm rot="20812800">
            <a:off x="1229760" y="3564000"/>
            <a:ext cx="6138000" cy="4073400"/>
          </a:xfrm>
          <a:prstGeom prst="rect">
            <a:avLst/>
          </a:prstGeom>
          <a:ln w="203040">
            <a:solidFill>
              <a:srgbClr val="ffffff"/>
            </a:solidFill>
            <a:miter/>
          </a:ln>
          <a:effectLst>
            <a:outerShdw algn="b" blurRad="203200" dir="5400000" dist="114300" kx="0" ky="0" rotWithShape="0" sx="100000" sy="100000">
              <a:srgbClr val="000000">
                <a:alpha val="85000"/>
              </a:srgbClr>
            </a:outerShdw>
          </a:effectLst>
        </p:spPr>
      </p:pic>
    </p:spTree>
  </p:cSld>
  <p:timing>
    <p:tnLst>
      <p:par>
        <p:cTn id="45" dur="indefinite" restart="never" nodeType="tmRoot">
          <p:childTnLst>
            <p:seq>
              <p:cTn id="4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CustomShape 1"/>
          <p:cNvSpPr/>
          <p:nvPr/>
        </p:nvSpPr>
        <p:spPr>
          <a:xfrm>
            <a:off x="3960" y="407520"/>
            <a:ext cx="12996360" cy="1173240"/>
          </a:xfrm>
          <a:prstGeom prst="rect">
            <a:avLst/>
          </a:prstGeom>
          <a:solidFill>
            <a:srgbClr val="dddddd"/>
          </a:solidFill>
          <a:ln w="12600">
            <a:noFill/>
          </a:ln>
          <a:effectLst>
            <a:outerShdw algn="b" blurRad="38100" dir="5400000" dist="25400" kx="0" ky="0" rotWithShape="0" sx="100000" sy="100000">
              <a:srgbClr val="000000">
                <a:alpha val="5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20" name="CustomShape 2"/>
          <p:cNvSpPr/>
          <p:nvPr/>
        </p:nvSpPr>
        <p:spPr>
          <a:xfrm>
            <a:off x="-734400" y="450000"/>
            <a:ext cx="12541680" cy="9252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/>
          <a:p>
            <a:pPr>
              <a:lnSpc>
                <a:spcPct val="100000"/>
              </a:lnSpc>
            </a:pPr>
            <a:r>
              <a:rPr b="0" lang="fr-FR" sz="5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eworthy Bold"/>
                <a:ea typeface="Noteworthy Bold"/>
              </a:rPr>
              <a:t>Quelques pistes pour aller plus loins</a:t>
            </a:r>
            <a:endParaRPr b="0" lang="fr-FR" sz="5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21" name="pasted-image.tiff" descr=""/>
          <p:cNvPicPr/>
          <p:nvPr/>
        </p:nvPicPr>
        <p:blipFill>
          <a:blip r:embed="rId1"/>
          <a:stretch/>
        </p:blipFill>
        <p:spPr>
          <a:xfrm>
            <a:off x="514080" y="2715480"/>
            <a:ext cx="3179520" cy="4817520"/>
          </a:xfrm>
          <a:prstGeom prst="rect">
            <a:avLst/>
          </a:prstGeom>
          <a:ln>
            <a:noFill/>
          </a:ln>
        </p:spPr>
      </p:pic>
      <p:pic>
        <p:nvPicPr>
          <p:cNvPr id="122" name="pasted-image.tiff" descr=""/>
          <p:cNvPicPr/>
          <p:nvPr/>
        </p:nvPicPr>
        <p:blipFill>
          <a:blip r:embed="rId2"/>
          <a:stretch/>
        </p:blipFill>
        <p:spPr>
          <a:xfrm>
            <a:off x="311040" y="2512440"/>
            <a:ext cx="3585960" cy="5262120"/>
          </a:xfrm>
          <a:prstGeom prst="rect">
            <a:avLst/>
          </a:prstGeom>
          <a:ln>
            <a:noFill/>
          </a:ln>
        </p:spPr>
      </p:pic>
      <p:sp>
        <p:nvSpPr>
          <p:cNvPr id="123" name="CustomShape 3"/>
          <p:cNvSpPr/>
          <p:nvPr/>
        </p:nvSpPr>
        <p:spPr>
          <a:xfrm>
            <a:off x="4994280" y="3222720"/>
            <a:ext cx="6995520" cy="51274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fr-FR" sz="3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eworthy Light"/>
                <a:ea typeface="Noteworthy Light"/>
              </a:rPr>
              <a:t>D’autres protocoles à explorer: </a:t>
            </a:r>
            <a:endParaRPr b="0" lang="fr-FR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51000" indent="-350640">
              <a:lnSpc>
                <a:spcPct val="100000"/>
              </a:lnSpc>
              <a:buClr>
                <a:srgbClr val="000000"/>
              </a:buClr>
              <a:buFont typeface="Symbol" charset="2"/>
              <a:buChar char=""/>
            </a:pPr>
            <a:r>
              <a:rPr b="0" lang="fr-FR" sz="3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eworthy Light"/>
                <a:ea typeface="Noteworthy Light"/>
              </a:rPr>
              <a:t>Consentement systémique</a:t>
            </a:r>
            <a:endParaRPr b="0" lang="fr-FR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51000" indent="-350640">
              <a:lnSpc>
                <a:spcPct val="100000"/>
              </a:lnSpc>
              <a:buClr>
                <a:srgbClr val="000000"/>
              </a:buClr>
              <a:buFont typeface="Symbol" charset="2"/>
              <a:buChar char=""/>
            </a:pPr>
            <a:r>
              <a:rPr b="0" lang="fr-FR" sz="3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eworthy Light"/>
                <a:ea typeface="Noteworthy Light"/>
              </a:rPr>
              <a:t>Jugement majoritaire</a:t>
            </a:r>
            <a:endParaRPr b="0" lang="fr-FR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51000" indent="-350640">
              <a:lnSpc>
                <a:spcPct val="100000"/>
              </a:lnSpc>
              <a:buClr>
                <a:srgbClr val="000000"/>
              </a:buClr>
              <a:buFont typeface="Symbol" charset="2"/>
              <a:buChar char=""/>
            </a:pPr>
            <a:r>
              <a:rPr b="0" lang="fr-FR" sz="3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eworthy Light"/>
                <a:ea typeface="Noteworthy Light"/>
              </a:rPr>
              <a:t>Demander à un expert</a:t>
            </a:r>
            <a:endParaRPr b="0" lang="fr-FR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51000" indent="-350640">
              <a:lnSpc>
                <a:spcPct val="100000"/>
              </a:lnSpc>
              <a:buClr>
                <a:srgbClr val="000000"/>
              </a:buClr>
              <a:buFont typeface="Symbol" charset="2"/>
              <a:buChar char=""/>
            </a:pPr>
            <a:r>
              <a:rPr b="0" lang="fr-FR" sz="3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eworthy Light"/>
                <a:ea typeface="Noteworthy Light"/>
              </a:rPr>
              <a:t>Grille analytique</a:t>
            </a:r>
            <a:endParaRPr b="0" lang="fr-FR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3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eworthy Light"/>
                <a:ea typeface="Noteworthy Light"/>
              </a:rPr>
              <a:t>Sociocratie / holacratie</a:t>
            </a:r>
            <a:endParaRPr b="0" lang="fr-FR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3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eworthy Light"/>
                <a:ea typeface="Noteworthy Light"/>
              </a:rPr>
              <a:t>Real options </a:t>
            </a:r>
            <a:endParaRPr b="0" lang="fr-FR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3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eworthy Light"/>
                <a:ea typeface="Noteworthy Light"/>
              </a:rPr>
              <a:t>Core protocols</a:t>
            </a:r>
            <a:endParaRPr b="0" lang="fr-FR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47" dur="indefinite" restart="never" nodeType="tmRoot">
          <p:childTnLst>
            <p:seq>
              <p:cTn id="4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CustomShape 1"/>
          <p:cNvSpPr/>
          <p:nvPr/>
        </p:nvSpPr>
        <p:spPr>
          <a:xfrm>
            <a:off x="3960" y="407520"/>
            <a:ext cx="12996360" cy="1173240"/>
          </a:xfrm>
          <a:prstGeom prst="rect">
            <a:avLst/>
          </a:prstGeom>
          <a:solidFill>
            <a:srgbClr val="dddddd"/>
          </a:solidFill>
          <a:ln w="12600">
            <a:noFill/>
          </a:ln>
          <a:effectLst>
            <a:outerShdw algn="b" blurRad="38100" dir="5400000" dist="25400" kx="0" ky="0" rotWithShape="0" sx="100000" sy="100000">
              <a:srgbClr val="000000">
                <a:alpha val="5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25" name="CustomShape 2"/>
          <p:cNvSpPr/>
          <p:nvPr/>
        </p:nvSpPr>
        <p:spPr>
          <a:xfrm>
            <a:off x="-929520" y="480600"/>
            <a:ext cx="14958720" cy="8640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/>
          <a:p>
            <a:pPr>
              <a:lnSpc>
                <a:spcPct val="100000"/>
              </a:lnSpc>
            </a:pPr>
            <a:r>
              <a:rPr b="0" lang="fr-FR" sz="5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eworthy Bold"/>
                <a:ea typeface="Noteworthy Bold"/>
              </a:rPr>
              <a:t>L’horizon temps: que voulons nous optimiser ?</a:t>
            </a:r>
            <a:endParaRPr b="0" lang="fr-FR" sz="5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6" name="Line 3"/>
          <p:cNvSpPr/>
          <p:nvPr/>
        </p:nvSpPr>
        <p:spPr>
          <a:xfrm>
            <a:off x="1633680" y="6014880"/>
            <a:ext cx="9226440" cy="0"/>
          </a:xfrm>
          <a:prstGeom prst="line">
            <a:avLst/>
          </a:prstGeom>
          <a:ln w="152280">
            <a:solidFill>
              <a:schemeClr val="accent1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27" name="Line 4"/>
          <p:cNvSpPr/>
          <p:nvPr/>
        </p:nvSpPr>
        <p:spPr>
          <a:xfrm flipV="1">
            <a:off x="3178440" y="5725440"/>
            <a:ext cx="0" cy="579240"/>
          </a:xfrm>
          <a:prstGeom prst="line">
            <a:avLst/>
          </a:prstGeom>
          <a:ln w="25560">
            <a:solidFill>
              <a:schemeClr val="accent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8" name="Line 5"/>
          <p:cNvSpPr/>
          <p:nvPr/>
        </p:nvSpPr>
        <p:spPr>
          <a:xfrm flipV="1">
            <a:off x="5975280" y="5741280"/>
            <a:ext cx="0" cy="579240"/>
          </a:xfrm>
          <a:prstGeom prst="line">
            <a:avLst/>
          </a:prstGeom>
          <a:ln w="25560">
            <a:solidFill>
              <a:schemeClr val="accent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9" name="Line 6"/>
          <p:cNvSpPr/>
          <p:nvPr/>
        </p:nvSpPr>
        <p:spPr>
          <a:xfrm flipV="1">
            <a:off x="8604360" y="5725440"/>
            <a:ext cx="0" cy="579240"/>
          </a:xfrm>
          <a:prstGeom prst="line">
            <a:avLst/>
          </a:prstGeom>
          <a:ln w="25560">
            <a:solidFill>
              <a:schemeClr val="accent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0" name="CustomShape 7"/>
          <p:cNvSpPr/>
          <p:nvPr/>
        </p:nvSpPr>
        <p:spPr>
          <a:xfrm>
            <a:off x="3169800" y="3767760"/>
            <a:ext cx="2116800" cy="1594080"/>
          </a:xfrm>
          <a:prstGeom prst="wedgeEllipseCallout">
            <a:avLst>
              <a:gd name="adj1" fmla="val -49385"/>
              <a:gd name="adj2" fmla="val 63073"/>
            </a:avLst>
          </a:prstGeom>
          <a:solidFill>
            <a:srgbClr val="ffffff"/>
          </a:solidFill>
          <a:ln w="25560">
            <a:solidFill>
              <a:schemeClr val="accent1"/>
            </a:solidFill>
            <a:round/>
          </a:ln>
          <a:effectLst>
            <a:outerShdw algn="b" blurRad="38100" dir="5400000" dist="25400" kx="0" ky="0" rotWithShape="0" sx="100000" sy="100000">
              <a:srgbClr val="000000">
                <a:alpha val="5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 algn="ctr"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Light"/>
                <a:ea typeface="Helvetica Light"/>
              </a:rPr>
              <a:t>Problème</a:t>
            </a:r>
            <a:endParaRPr b="0" lang="fr-FR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1" name="CustomShape 8"/>
          <p:cNvSpPr/>
          <p:nvPr/>
        </p:nvSpPr>
        <p:spPr>
          <a:xfrm>
            <a:off x="5998680" y="3783600"/>
            <a:ext cx="2116800" cy="1594080"/>
          </a:xfrm>
          <a:prstGeom prst="wedgeEllipseCallout">
            <a:avLst>
              <a:gd name="adj1" fmla="val -49385"/>
              <a:gd name="adj2" fmla="val 63073"/>
            </a:avLst>
          </a:prstGeom>
          <a:solidFill>
            <a:srgbClr val="ffffff"/>
          </a:solidFill>
          <a:ln w="25560">
            <a:solidFill>
              <a:schemeClr val="accent1"/>
            </a:solidFill>
            <a:round/>
          </a:ln>
          <a:effectLst>
            <a:outerShdw algn="b" blurRad="38100" dir="5400000" dist="25400" kx="0" ky="0" rotWithShape="0" sx="100000" sy="100000">
              <a:srgbClr val="000000">
                <a:alpha val="5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 algn="ctr"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Light"/>
                <a:ea typeface="Helvetica Light"/>
              </a:rPr>
              <a:t>Décision</a:t>
            </a:r>
            <a:endParaRPr b="0" lang="fr-FR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2" name="CustomShape 9"/>
          <p:cNvSpPr/>
          <p:nvPr/>
        </p:nvSpPr>
        <p:spPr>
          <a:xfrm>
            <a:off x="8647920" y="3783600"/>
            <a:ext cx="2116800" cy="1594080"/>
          </a:xfrm>
          <a:prstGeom prst="wedgeEllipseCallout">
            <a:avLst>
              <a:gd name="adj1" fmla="val -49385"/>
              <a:gd name="adj2" fmla="val 63073"/>
            </a:avLst>
          </a:prstGeom>
          <a:solidFill>
            <a:srgbClr val="ffffff"/>
          </a:solidFill>
          <a:ln w="25560">
            <a:solidFill>
              <a:schemeClr val="accent1"/>
            </a:solidFill>
            <a:round/>
          </a:ln>
          <a:effectLst>
            <a:outerShdw algn="b" blurRad="38100" dir="5400000" dist="25400" kx="0" ky="0" rotWithShape="0" sx="100000" sy="100000">
              <a:srgbClr val="000000">
                <a:alpha val="5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 algn="ctr"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Light"/>
                <a:ea typeface="Helvetica Light"/>
              </a:rPr>
              <a:t>Mise en oeuvre</a:t>
            </a:r>
            <a:endParaRPr b="0" lang="fr-FR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49" dur="indefinite" restart="never" nodeType="tmRoot">
          <p:childTnLst>
            <p:seq>
              <p:cTn id="5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3" name="Table 1"/>
          <p:cNvGraphicFramePr/>
          <p:nvPr/>
        </p:nvGraphicFramePr>
        <p:xfrm>
          <a:off x="600480" y="689040"/>
          <a:ext cx="11803320" cy="8496720"/>
        </p:xfrm>
        <a:graphic>
          <a:graphicData uri="http://schemas.openxmlformats.org/drawingml/2006/table">
            <a:tbl>
              <a:tblPr/>
              <a:tblGrid>
                <a:gridCol w="2950560"/>
                <a:gridCol w="2950560"/>
                <a:gridCol w="2950560"/>
                <a:gridCol w="2951640"/>
              </a:tblGrid>
              <a:tr h="1699200">
                <a:tc>
                  <a:txBody>
                    <a:bodyPr lIns="0" rIns="0" tIns="0" bIns="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2300" spc="-1" strike="noStrike">
                          <a:solidFill>
                            <a:srgbClr val="222222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"/>
                        </a:rPr>
                        <a:t>Quel est le meilleur mode de garde des enfants ?</a:t>
                      </a:r>
                      <a:endParaRPr b="0" lang="fr-FR" sz="23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0" rIns="0" tIns="0" bIns="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2300" spc="-1" strike="noStrike">
                          <a:solidFill>
                            <a:srgbClr val="222222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"/>
                        </a:rPr>
                        <a:t>Quel est le meilleur épisode de Star Wars ?</a:t>
                      </a:r>
                      <a:endParaRPr b="0" lang="fr-FR" sz="23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0" rIns="0" tIns="0" bIns="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2300" spc="-1" strike="noStrike">
                          <a:solidFill>
                            <a:srgbClr val="222222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"/>
                        </a:rPr>
                        <a:t>Quelle est la meilleure ville de France pour vivre ?</a:t>
                      </a:r>
                      <a:endParaRPr b="0" lang="fr-FR" sz="23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0" rIns="0" tIns="0" bIns="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2300" spc="-1" strike="noStrike">
                          <a:solidFill>
                            <a:srgbClr val="222222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"/>
                        </a:rPr>
                        <a:t>Le mont St Michel est en Normandie ou en Bretagne ?</a:t>
                      </a:r>
                      <a:endParaRPr b="0" lang="fr-FR" sz="23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1699200">
                <a:tc>
                  <a:txBody>
                    <a:bodyPr lIns="0" rIns="0" tIns="0" bIns="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2300" spc="-1" strike="noStrike">
                          <a:solidFill>
                            <a:srgbClr val="222222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"/>
                        </a:rPr>
                        <a:t>Mac ou PC ?</a:t>
                      </a:r>
                      <a:endParaRPr b="0" lang="fr-FR" sz="23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0" rIns="0" tIns="0" bIns="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2300" spc="-1" strike="noStrike">
                          <a:solidFill>
                            <a:srgbClr val="222222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"/>
                        </a:rPr>
                        <a:t>Android ou iOS ?</a:t>
                      </a:r>
                      <a:endParaRPr b="0" lang="fr-FR" sz="23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0" rIns="0" tIns="0" bIns="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2300" spc="-1" strike="noStrike">
                          <a:solidFill>
                            <a:srgbClr val="222222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"/>
                        </a:rPr>
                        <a:t>Passer des vacances à la mer ou à la montagne ?</a:t>
                      </a:r>
                      <a:endParaRPr b="0" lang="fr-FR" sz="23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0" rIns="0" tIns="0" bIns="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2300" spc="-1" strike="noStrike">
                          <a:solidFill>
                            <a:srgbClr val="222222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"/>
                        </a:rPr>
                        <a:t>S’installer en open-space ou bureaux fermés ?</a:t>
                      </a:r>
                      <a:endParaRPr b="0" lang="fr-FR" sz="23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1699200">
                <a:tc>
                  <a:txBody>
                    <a:bodyPr lIns="0" rIns="0" tIns="0" bIns="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2300" spc="-1" strike="noStrike">
                          <a:solidFill>
                            <a:srgbClr val="222222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"/>
                        </a:rPr>
                        <a:t>Horaires fixes (ex: 9-18) ou horaires libres ?</a:t>
                      </a:r>
                      <a:endParaRPr b="0" lang="fr-FR" sz="23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0" rIns="0" tIns="0" bIns="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2300" spc="-1" strike="noStrike">
                          <a:solidFill>
                            <a:srgbClr val="222222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"/>
                        </a:rPr>
                        <a:t>Ecole publique ou école privé ?</a:t>
                      </a:r>
                      <a:endParaRPr b="0" lang="fr-FR" sz="23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0" rIns="0" tIns="0" bIns="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2300" spc="-1" strike="noStrike">
                          <a:solidFill>
                            <a:srgbClr val="222222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"/>
                        </a:rPr>
                        <a:t>Sport individuel ou sport d’équipe ?</a:t>
                      </a:r>
                      <a:endParaRPr b="0" lang="fr-FR" sz="23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0" rIns="0" tIns="0" bIns="0" anchor="ctr"/>
                    <a:p>
                      <a:r>
                        <a:rPr b="0" lang="fr-FR" sz="2300" spc="-1" strike="noStrike">
                          <a:solidFill>
                            <a:srgbClr val="222222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"/>
                        </a:rPr>
                        <a:t>Vin blanc ou </a:t>
                      </a:r>
                      <a:endParaRPr b="0" lang="fr-FR" sz="23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2300" spc="-1" strike="noStrike">
                          <a:solidFill>
                            <a:srgbClr val="222222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"/>
                        </a:rPr>
                        <a:t>vin rouge ?</a:t>
                      </a:r>
                      <a:endParaRPr b="0" lang="fr-FR" sz="23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1699200">
                <a:tc>
                  <a:txBody>
                    <a:bodyPr lIns="0" rIns="0" tIns="0" bIns="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2300" spc="-1" strike="noStrike">
                          <a:solidFill>
                            <a:srgbClr val="222222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"/>
                        </a:rPr>
                        <a:t>Quelle ville est plus proche de Paris: Bordeaux ou Grenoble ?</a:t>
                      </a:r>
                      <a:endParaRPr b="0" lang="fr-FR" sz="23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0" rIns="0" tIns="0" bIns="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2300" spc="-1" strike="noStrike">
                          <a:solidFill>
                            <a:srgbClr val="222222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"/>
                        </a:rPr>
                        <a:t>Chat ou chien ?</a:t>
                      </a:r>
                      <a:endParaRPr b="0" lang="fr-FR" sz="23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0" rIns="0" tIns="0" bIns="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2300" spc="-1" strike="noStrike">
                          <a:solidFill>
                            <a:srgbClr val="222222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"/>
                        </a:rPr>
                        <a:t>La race de chien la plus facile a dresser ?</a:t>
                      </a:r>
                      <a:endParaRPr b="0" lang="fr-FR" sz="23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0" rIns="0" tIns="0" bIns="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2300" spc="-1" strike="noStrike">
                          <a:solidFill>
                            <a:srgbClr val="222222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"/>
                        </a:rPr>
                        <a:t>Aller à Bordeaux en train, avion ou voiture?</a:t>
                      </a:r>
                      <a:endParaRPr b="0" lang="fr-FR" sz="23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1699920">
                <a:tc>
                  <a:txBody>
                    <a:bodyPr lIns="0" rIns="0" tIns="0" bIns="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2300" spc="-1" strike="noStrike">
                          <a:solidFill>
                            <a:srgbClr val="222222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"/>
                        </a:rPr>
                        <a:t>Resto italien, japonais ou brasserie ?</a:t>
                      </a:r>
                      <a:endParaRPr b="0" lang="fr-FR" sz="23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0" rIns="0" tIns="0" bIns="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2300" spc="-1" strike="noStrike">
                          <a:solidFill>
                            <a:srgbClr val="222222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"/>
                        </a:rPr>
                        <a:t>Quelle est l’entreprise française la plus innovante ?</a:t>
                      </a:r>
                      <a:endParaRPr b="0" lang="fr-FR" sz="23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0" rIns="0" tIns="0" bIns="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2300" spc="-1" strike="noStrike">
                          <a:solidFill>
                            <a:srgbClr val="222222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"/>
                        </a:rPr>
                        <a:t>Quel est le meilleur vin français ?</a:t>
                      </a:r>
                      <a:endParaRPr b="0" lang="fr-FR" sz="23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0" rIns="0" tIns="0" bIns="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2300" spc="-1" strike="noStrike">
                          <a:solidFill>
                            <a:srgbClr val="222222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"/>
                        </a:rPr>
                        <a:t>Quelle bière française pour accompagner un hamburger ?</a:t>
                      </a:r>
                      <a:endParaRPr b="0" lang="fr-FR" sz="23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</p:spTree>
  </p:cSld>
  <p:timing>
    <p:tnLst>
      <p:par>
        <p:cTn id="51" dur="indefinite" restart="never" nodeType="tmRoot">
          <p:childTnLst>
            <p:seq>
              <p:cTn id="5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4" name="Table 1"/>
          <p:cNvGraphicFramePr/>
          <p:nvPr/>
        </p:nvGraphicFramePr>
        <p:xfrm>
          <a:off x="600480" y="689040"/>
          <a:ext cx="11803320" cy="8375040"/>
        </p:xfrm>
        <a:graphic>
          <a:graphicData uri="http://schemas.openxmlformats.org/drawingml/2006/table">
            <a:tbl>
              <a:tblPr/>
              <a:tblGrid>
                <a:gridCol w="2950560"/>
                <a:gridCol w="2950560"/>
                <a:gridCol w="2950560"/>
                <a:gridCol w="2951640"/>
              </a:tblGrid>
              <a:tr h="2791800">
                <a:tc>
                  <a:txBody>
                    <a:bodyPr lIns="0" rIns="0" tIns="0" bIns="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2300" spc="-1" strike="noStrike">
                          <a:solidFill>
                            <a:srgbClr val="222222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"/>
                        </a:rPr>
                        <a:t>Quel est le meilleur moyen de transport pour venir au travail ?</a:t>
                      </a:r>
                      <a:endParaRPr b="0" lang="fr-FR" sz="23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0" rIns="0" tIns="0" bIns="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2300" spc="-1" strike="noStrike">
                          <a:solidFill>
                            <a:srgbClr val="222222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"/>
                        </a:rPr>
                        <a:t>Quel sport de raquette est le plus sympa ?</a:t>
                      </a:r>
                      <a:endParaRPr b="0" lang="fr-FR" sz="23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2791800">
                <a:tc>
                  <a:txBody>
                    <a:bodyPr lIns="0" rIns="0" tIns="0" bIns="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2300" spc="-1" strike="noStrike">
                          <a:solidFill>
                            <a:srgbClr val="222222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"/>
                        </a:rPr>
                        <a:t>Quel musée de Paris pour une sortie en famille ?</a:t>
                      </a:r>
                      <a:endParaRPr b="0" lang="fr-FR" sz="23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0" rIns="0" tIns="0" bIns="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2300" spc="-1" strike="noStrike">
                          <a:solidFill>
                            <a:srgbClr val="222222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"/>
                        </a:rPr>
                        <a:t>Dans quel coin du monde faut-il faire de la plongé ?</a:t>
                      </a:r>
                      <a:endParaRPr b="0" lang="fr-FR" sz="23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0" rIns="0" tIns="0" bIns="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2300" spc="-1" strike="noStrike">
                          <a:solidFill>
                            <a:srgbClr val="222222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"/>
                        </a:rPr>
                        <a:t>Interdire ou pas le diesel ?</a:t>
                      </a:r>
                      <a:endParaRPr b="0" lang="fr-FR" sz="23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0" rIns="0" tIns="0" bIns="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2300" spc="-1" strike="noStrike">
                          <a:solidFill>
                            <a:srgbClr val="222222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"/>
                        </a:rPr>
                        <a:t>Sortir ou pas du nucléaire ?</a:t>
                      </a:r>
                      <a:endParaRPr b="0" lang="fr-FR" sz="23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2791800">
                <a:tc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</p:spTree>
  </p:cSld>
  <p:timing>
    <p:tnLst>
      <p:par>
        <p:cTn id="53" dur="indefinite" restart="never" nodeType="tmRoot">
          <p:childTnLst>
            <p:seq>
              <p:cTn id="5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timing>
    <p:tnLst>
      <p:par>
        <p:cTn id="55" dur="indefinite" restart="never" nodeType="tmRoot">
          <p:childTnLst>
            <p:seq>
              <p:cTn id="5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CustomShape 1"/>
          <p:cNvSpPr/>
          <p:nvPr/>
        </p:nvSpPr>
        <p:spPr>
          <a:xfrm>
            <a:off x="3960" y="407520"/>
            <a:ext cx="12996360" cy="1173240"/>
          </a:xfrm>
          <a:prstGeom prst="rect">
            <a:avLst/>
          </a:prstGeom>
          <a:solidFill>
            <a:srgbClr val="dddddd"/>
          </a:solidFill>
          <a:ln w="12600">
            <a:noFill/>
          </a:ln>
          <a:effectLst>
            <a:outerShdw algn="b" blurRad="38100" dir="5400000" dist="25400" kx="0" ky="0" rotWithShape="0" sx="100000" sy="100000">
              <a:srgbClr val="000000">
                <a:alpha val="5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49" name="CustomShape 2"/>
          <p:cNvSpPr/>
          <p:nvPr/>
        </p:nvSpPr>
        <p:spPr>
          <a:xfrm>
            <a:off x="1063080" y="556560"/>
            <a:ext cx="11048040" cy="7117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/>
          <a:p>
            <a:pPr>
              <a:lnSpc>
                <a:spcPct val="100000"/>
              </a:lnSpc>
            </a:pPr>
            <a:r>
              <a:rPr b="0" lang="fr-F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eworthy Bold"/>
                <a:ea typeface="Noteworthy Bold"/>
              </a:rPr>
              <a:t>#1 : Décision unilatérale i.e. le chef décide</a:t>
            </a:r>
            <a:endParaRPr b="0" lang="fr-FR" sz="4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" name="CustomShape 3"/>
          <p:cNvSpPr/>
          <p:nvPr/>
        </p:nvSpPr>
        <p:spPr>
          <a:xfrm>
            <a:off x="373320" y="4413600"/>
            <a:ext cx="12258000" cy="9252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/>
          <a:p>
            <a:pPr algn="ctr">
              <a:lnSpc>
                <a:spcPct val="100000"/>
              </a:lnSpc>
            </a:pPr>
            <a:r>
              <a:rPr b="0" lang="fr-FR" sz="5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eworthy Light"/>
                <a:ea typeface="Noteworthy Light"/>
              </a:rPr>
              <a:t>Nous décidons de passer à la suite </a:t>
            </a:r>
            <a:endParaRPr b="0" lang="fr-FR" sz="5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CustomShape 1"/>
          <p:cNvSpPr/>
          <p:nvPr/>
        </p:nvSpPr>
        <p:spPr>
          <a:xfrm>
            <a:off x="3960" y="407520"/>
            <a:ext cx="12996360" cy="1173240"/>
          </a:xfrm>
          <a:prstGeom prst="rect">
            <a:avLst/>
          </a:prstGeom>
          <a:solidFill>
            <a:srgbClr val="dddddd"/>
          </a:solidFill>
          <a:ln w="12600">
            <a:noFill/>
          </a:ln>
          <a:effectLst>
            <a:outerShdw algn="b" blurRad="38100" dir="5400000" dist="25400" kx="0" ky="0" rotWithShape="0" sx="100000" sy="100000">
              <a:srgbClr val="000000">
                <a:alpha val="5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52" name="CustomShape 2"/>
          <p:cNvSpPr/>
          <p:nvPr/>
        </p:nvSpPr>
        <p:spPr>
          <a:xfrm>
            <a:off x="66240" y="403920"/>
            <a:ext cx="6075360" cy="10166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/>
          <a:p>
            <a:pPr>
              <a:lnSpc>
                <a:spcPct val="100000"/>
              </a:lnSpc>
            </a:pPr>
            <a:r>
              <a:rPr b="0" lang="fr-FR" sz="6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eworthy Bold"/>
                <a:ea typeface="Noteworthy Bold"/>
              </a:rPr>
              <a:t>#2 : Consensus</a:t>
            </a:r>
            <a:endParaRPr b="0" lang="fr-FR" sz="6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3" name="pasted-image.tiff" descr=""/>
          <p:cNvPicPr/>
          <p:nvPr/>
        </p:nvPicPr>
        <p:blipFill>
          <a:blip r:embed="rId1"/>
          <a:srcRect l="0" t="25779" r="0" b="0"/>
          <a:stretch/>
        </p:blipFill>
        <p:spPr>
          <a:xfrm>
            <a:off x="165960" y="3180960"/>
            <a:ext cx="12318480" cy="5146560"/>
          </a:xfrm>
          <a:prstGeom prst="rect">
            <a:avLst/>
          </a:prstGeom>
          <a:ln w="12600">
            <a:noFill/>
          </a:ln>
        </p:spPr>
      </p:pic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CustomShape 1"/>
          <p:cNvSpPr/>
          <p:nvPr/>
        </p:nvSpPr>
        <p:spPr>
          <a:xfrm>
            <a:off x="3960" y="407520"/>
            <a:ext cx="12996360" cy="1173240"/>
          </a:xfrm>
          <a:prstGeom prst="rect">
            <a:avLst/>
          </a:prstGeom>
          <a:solidFill>
            <a:srgbClr val="dddddd"/>
          </a:solidFill>
          <a:ln w="12600">
            <a:noFill/>
          </a:ln>
          <a:effectLst>
            <a:outerShdw algn="b" blurRad="38100" dir="5400000" dist="25400" kx="0" ky="0" rotWithShape="0" sx="100000" sy="100000">
              <a:srgbClr val="000000">
                <a:alpha val="5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55" name="CustomShape 2"/>
          <p:cNvSpPr/>
          <p:nvPr/>
        </p:nvSpPr>
        <p:spPr>
          <a:xfrm>
            <a:off x="66240" y="403920"/>
            <a:ext cx="6075360" cy="10166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/>
          <a:p>
            <a:pPr>
              <a:lnSpc>
                <a:spcPct val="100000"/>
              </a:lnSpc>
            </a:pPr>
            <a:r>
              <a:rPr b="0" lang="fr-FR" sz="6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eworthy Bold"/>
                <a:ea typeface="Noteworthy Bold"/>
              </a:rPr>
              <a:t>#2 : Consensus</a:t>
            </a:r>
            <a:endParaRPr b="0" lang="fr-FR" sz="6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6" name="Capture d’écran 2017-07-05 à 14.15.54.png" descr=""/>
          <p:cNvPicPr/>
          <p:nvPr/>
        </p:nvPicPr>
        <p:blipFill>
          <a:blip r:embed="rId1"/>
          <a:stretch/>
        </p:blipFill>
        <p:spPr>
          <a:xfrm>
            <a:off x="1456920" y="3948840"/>
            <a:ext cx="2419920" cy="2556720"/>
          </a:xfrm>
          <a:prstGeom prst="rect">
            <a:avLst/>
          </a:prstGeom>
          <a:ln w="12600">
            <a:noFill/>
          </a:ln>
        </p:spPr>
      </p:pic>
      <p:sp>
        <p:nvSpPr>
          <p:cNvPr id="57" name="CustomShape 3"/>
          <p:cNvSpPr/>
          <p:nvPr/>
        </p:nvSpPr>
        <p:spPr>
          <a:xfrm>
            <a:off x="4930200" y="3265920"/>
            <a:ext cx="6995520" cy="43704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fr-FR" sz="3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eworthy Light"/>
                <a:ea typeface="Noteworthy Light"/>
              </a:rPr>
              <a:t>Quel est le meilleur moyen de transport pour venir au travail ?</a:t>
            </a:r>
            <a:endParaRPr b="0" lang="fr-FR" sz="35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35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681840" indent="-300600">
              <a:lnSpc>
                <a:spcPct val="100000"/>
              </a:lnSpc>
              <a:buClr>
                <a:srgbClr val="000000"/>
              </a:buClr>
              <a:buFont typeface="Symbol" charset="2"/>
              <a:buChar char=""/>
            </a:pPr>
            <a:r>
              <a:rPr b="0" lang="fr-FR" sz="3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eworthy Light"/>
                <a:ea typeface="Noteworthy Light"/>
              </a:rPr>
              <a:t>Train</a:t>
            </a:r>
            <a:endParaRPr b="0" lang="fr-FR" sz="35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681840" indent="-300600">
              <a:lnSpc>
                <a:spcPct val="100000"/>
              </a:lnSpc>
              <a:buClr>
                <a:srgbClr val="000000"/>
              </a:buClr>
              <a:buFont typeface="Symbol" charset="2"/>
              <a:buChar char=""/>
            </a:pPr>
            <a:r>
              <a:rPr b="0" lang="fr-FR" sz="3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eworthy Light"/>
                <a:ea typeface="Noteworthy Light"/>
              </a:rPr>
              <a:t>Métro</a:t>
            </a:r>
            <a:endParaRPr b="0" lang="fr-FR" sz="35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681840" indent="-300600">
              <a:lnSpc>
                <a:spcPct val="100000"/>
              </a:lnSpc>
              <a:buClr>
                <a:srgbClr val="000000"/>
              </a:buClr>
              <a:buFont typeface="Symbol" charset="2"/>
              <a:buChar char=""/>
            </a:pPr>
            <a:r>
              <a:rPr b="0" lang="fr-FR" sz="3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eworthy Light"/>
                <a:ea typeface="Noteworthy Light"/>
              </a:rPr>
              <a:t>Vélo</a:t>
            </a:r>
            <a:endParaRPr b="0" lang="fr-FR" sz="35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681840" indent="-300600">
              <a:lnSpc>
                <a:spcPct val="100000"/>
              </a:lnSpc>
              <a:buClr>
                <a:srgbClr val="000000"/>
              </a:buClr>
              <a:buFont typeface="Symbol" charset="2"/>
              <a:buChar char=""/>
            </a:pPr>
            <a:r>
              <a:rPr b="0" lang="fr-FR" sz="3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eworthy Light"/>
                <a:ea typeface="Noteworthy Light"/>
              </a:rPr>
              <a:t>A pied</a:t>
            </a:r>
            <a:endParaRPr b="0" lang="fr-FR" sz="35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CustomShape 1"/>
          <p:cNvSpPr/>
          <p:nvPr/>
        </p:nvSpPr>
        <p:spPr>
          <a:xfrm>
            <a:off x="3960" y="407520"/>
            <a:ext cx="12996360" cy="1173240"/>
          </a:xfrm>
          <a:prstGeom prst="rect">
            <a:avLst/>
          </a:prstGeom>
          <a:solidFill>
            <a:srgbClr val="dddddd"/>
          </a:solidFill>
          <a:ln w="12600">
            <a:noFill/>
          </a:ln>
          <a:effectLst>
            <a:outerShdw algn="b" blurRad="38100" dir="5400000" dist="25400" kx="0" ky="0" rotWithShape="0" sx="100000" sy="100000">
              <a:srgbClr val="000000">
                <a:alpha val="5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59" name="CustomShape 2"/>
          <p:cNvSpPr/>
          <p:nvPr/>
        </p:nvSpPr>
        <p:spPr>
          <a:xfrm>
            <a:off x="66240" y="403920"/>
            <a:ext cx="6075360" cy="10166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/>
          <a:p>
            <a:pPr>
              <a:lnSpc>
                <a:spcPct val="100000"/>
              </a:lnSpc>
            </a:pPr>
            <a:r>
              <a:rPr b="0" lang="fr-FR" sz="6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eworthy Bold"/>
                <a:ea typeface="Noteworthy Bold"/>
              </a:rPr>
              <a:t>#2 : Consensus</a:t>
            </a:r>
            <a:endParaRPr b="0" lang="fr-FR" sz="6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" name="CustomShape 3"/>
          <p:cNvSpPr/>
          <p:nvPr/>
        </p:nvSpPr>
        <p:spPr>
          <a:xfrm>
            <a:off x="4930200" y="3533040"/>
            <a:ext cx="6995520" cy="38368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fr-FR" sz="3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eworthy Light"/>
                <a:ea typeface="Noteworthy Light"/>
              </a:rPr>
              <a:t>Quel est le meilleur musée de Paris ?</a:t>
            </a:r>
            <a:endParaRPr b="0" lang="fr-FR" sz="35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35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681840" indent="-300600">
              <a:lnSpc>
                <a:spcPct val="100000"/>
              </a:lnSpc>
              <a:buClr>
                <a:srgbClr val="000000"/>
              </a:buClr>
              <a:buFont typeface="Symbol" charset="2"/>
              <a:buChar char=""/>
            </a:pPr>
            <a:r>
              <a:rPr b="0" lang="fr-FR" sz="3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eworthy Light"/>
                <a:ea typeface="Noteworthy Light"/>
              </a:rPr>
              <a:t>Le Louvre</a:t>
            </a:r>
            <a:endParaRPr b="0" lang="fr-FR" sz="35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681840" indent="-300600">
              <a:lnSpc>
                <a:spcPct val="100000"/>
              </a:lnSpc>
              <a:buClr>
                <a:srgbClr val="000000"/>
              </a:buClr>
              <a:buFont typeface="Symbol" charset="2"/>
              <a:buChar char=""/>
            </a:pPr>
            <a:r>
              <a:rPr b="0" lang="fr-FR" sz="3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eworthy Light"/>
                <a:ea typeface="Noteworthy Light"/>
              </a:rPr>
              <a:t>Musée d’Orsay</a:t>
            </a:r>
            <a:endParaRPr b="0" lang="fr-FR" sz="35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681840" indent="-300600">
              <a:lnSpc>
                <a:spcPct val="100000"/>
              </a:lnSpc>
              <a:buClr>
                <a:srgbClr val="000000"/>
              </a:buClr>
              <a:buFont typeface="Symbol" charset="2"/>
              <a:buChar char=""/>
            </a:pPr>
            <a:r>
              <a:rPr b="0" lang="fr-FR" sz="3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eworthy Light"/>
                <a:ea typeface="Noteworthy Light"/>
              </a:rPr>
              <a:t>Musée Picasso </a:t>
            </a:r>
            <a:endParaRPr b="0" lang="fr-FR" sz="35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681840" indent="-300600">
              <a:lnSpc>
                <a:spcPct val="100000"/>
              </a:lnSpc>
              <a:buClr>
                <a:srgbClr val="000000"/>
              </a:buClr>
              <a:buFont typeface="Symbol" charset="2"/>
              <a:buChar char=""/>
            </a:pPr>
            <a:r>
              <a:rPr b="0" lang="fr-FR" sz="3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eworthy Light"/>
                <a:ea typeface="Noteworthy Light"/>
              </a:rPr>
              <a:t>Beaubourg</a:t>
            </a:r>
            <a:endParaRPr b="0" lang="fr-FR" sz="35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1" name="Capture d’écran 2017-07-05 à 14.19.25.png" descr=""/>
          <p:cNvPicPr/>
          <p:nvPr/>
        </p:nvPicPr>
        <p:blipFill>
          <a:blip r:embed="rId1"/>
          <a:stretch/>
        </p:blipFill>
        <p:spPr>
          <a:xfrm>
            <a:off x="1563840" y="4460400"/>
            <a:ext cx="2398320" cy="1789920"/>
          </a:xfrm>
          <a:prstGeom prst="rect">
            <a:avLst/>
          </a:prstGeom>
          <a:ln w="12600">
            <a:noFill/>
          </a:ln>
        </p:spPr>
      </p:pic>
    </p:spTree>
  </p:cSld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CustomShape 1"/>
          <p:cNvSpPr/>
          <p:nvPr/>
        </p:nvSpPr>
        <p:spPr>
          <a:xfrm>
            <a:off x="3960" y="407520"/>
            <a:ext cx="12996360" cy="1173240"/>
          </a:xfrm>
          <a:prstGeom prst="rect">
            <a:avLst/>
          </a:prstGeom>
          <a:solidFill>
            <a:srgbClr val="dddddd"/>
          </a:solidFill>
          <a:ln w="12600">
            <a:noFill/>
          </a:ln>
          <a:effectLst>
            <a:outerShdw algn="b" blurRad="38100" dir="5400000" dist="25400" kx="0" ky="0" rotWithShape="0" sx="100000" sy="100000">
              <a:srgbClr val="000000">
                <a:alpha val="5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63" name="CustomShape 2"/>
          <p:cNvSpPr/>
          <p:nvPr/>
        </p:nvSpPr>
        <p:spPr>
          <a:xfrm>
            <a:off x="66240" y="403920"/>
            <a:ext cx="6075360" cy="10166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/>
          <a:p>
            <a:pPr>
              <a:lnSpc>
                <a:spcPct val="100000"/>
              </a:lnSpc>
            </a:pPr>
            <a:r>
              <a:rPr b="0" lang="fr-FR" sz="6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eworthy Bold"/>
                <a:ea typeface="Noteworthy Bold"/>
              </a:rPr>
              <a:t>#2 : Consensus</a:t>
            </a:r>
            <a:endParaRPr b="0" lang="fr-FR" sz="6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4" name="Capture d’écran 2017-07-05 à 14.21.11.png" descr=""/>
          <p:cNvPicPr/>
          <p:nvPr/>
        </p:nvPicPr>
        <p:blipFill>
          <a:blip r:embed="rId1"/>
          <a:stretch/>
        </p:blipFill>
        <p:spPr>
          <a:xfrm>
            <a:off x="1002240" y="4342320"/>
            <a:ext cx="2950560" cy="2217600"/>
          </a:xfrm>
          <a:prstGeom prst="rect">
            <a:avLst/>
          </a:prstGeom>
          <a:ln w="12600">
            <a:noFill/>
          </a:ln>
        </p:spPr>
      </p:pic>
      <p:sp>
        <p:nvSpPr>
          <p:cNvPr id="65" name="CustomShape 3"/>
          <p:cNvSpPr/>
          <p:nvPr/>
        </p:nvSpPr>
        <p:spPr>
          <a:xfrm>
            <a:off x="4930200" y="3533040"/>
            <a:ext cx="6995520" cy="38368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fr-FR" sz="3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eworthy Light"/>
                <a:ea typeface="Noteworthy Light"/>
              </a:rPr>
              <a:t>Comment motiver ses collaborateurs ?</a:t>
            </a:r>
            <a:endParaRPr b="0" lang="fr-FR" sz="35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35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681840" indent="-300600">
              <a:lnSpc>
                <a:spcPct val="100000"/>
              </a:lnSpc>
              <a:buClr>
                <a:srgbClr val="000000"/>
              </a:buClr>
              <a:buFont typeface="Symbol" charset="2"/>
              <a:buChar char=""/>
            </a:pPr>
            <a:r>
              <a:rPr b="0" lang="fr-FR" sz="3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eworthy Light"/>
                <a:ea typeface="Noteworthy Light"/>
              </a:rPr>
              <a:t>primes</a:t>
            </a:r>
            <a:endParaRPr b="0" lang="fr-FR" sz="35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681840" indent="-300600">
              <a:lnSpc>
                <a:spcPct val="100000"/>
              </a:lnSpc>
              <a:buClr>
                <a:srgbClr val="000000"/>
              </a:buClr>
              <a:buFont typeface="Symbol" charset="2"/>
              <a:buChar char=""/>
            </a:pPr>
            <a:r>
              <a:rPr b="0" lang="fr-FR" sz="3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eworthy Light"/>
                <a:ea typeface="Noteworthy Light"/>
              </a:rPr>
              <a:t>feedback</a:t>
            </a:r>
            <a:endParaRPr b="0" lang="fr-FR" sz="35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681840" indent="-300600">
              <a:lnSpc>
                <a:spcPct val="100000"/>
              </a:lnSpc>
              <a:buClr>
                <a:srgbClr val="000000"/>
              </a:buClr>
              <a:buFont typeface="Symbol" charset="2"/>
              <a:buChar char=""/>
            </a:pPr>
            <a:r>
              <a:rPr b="0" lang="fr-FR" sz="3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eworthy Light"/>
                <a:ea typeface="Noteworthy Light"/>
              </a:rPr>
              <a:t>autonomie</a:t>
            </a:r>
            <a:endParaRPr b="0" lang="fr-FR" sz="35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681840" indent="-300600">
              <a:lnSpc>
                <a:spcPct val="100000"/>
              </a:lnSpc>
              <a:buClr>
                <a:srgbClr val="000000"/>
              </a:buClr>
              <a:buFont typeface="Symbol" charset="2"/>
              <a:buChar char=""/>
            </a:pPr>
            <a:r>
              <a:rPr b="0" lang="fr-FR" sz="3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eworthy Light"/>
                <a:ea typeface="Noteworthy Light"/>
              </a:rPr>
              <a:t>plus de temps libre</a:t>
            </a:r>
            <a:endParaRPr b="0" lang="fr-FR" sz="35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CustomShape 1"/>
          <p:cNvSpPr/>
          <p:nvPr/>
        </p:nvSpPr>
        <p:spPr>
          <a:xfrm>
            <a:off x="3960" y="407520"/>
            <a:ext cx="12996360" cy="1173240"/>
          </a:xfrm>
          <a:prstGeom prst="rect">
            <a:avLst/>
          </a:prstGeom>
          <a:solidFill>
            <a:srgbClr val="dddddd"/>
          </a:solidFill>
          <a:ln w="12600">
            <a:noFill/>
          </a:ln>
          <a:effectLst>
            <a:outerShdw algn="b" blurRad="38100" dir="5400000" dist="25400" kx="0" ky="0" rotWithShape="0" sx="100000" sy="100000">
              <a:srgbClr val="000000">
                <a:alpha val="5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67" name="CustomShape 2"/>
          <p:cNvSpPr/>
          <p:nvPr/>
        </p:nvSpPr>
        <p:spPr>
          <a:xfrm>
            <a:off x="66240" y="403920"/>
            <a:ext cx="6075360" cy="10166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/>
          <a:p>
            <a:pPr>
              <a:lnSpc>
                <a:spcPct val="100000"/>
              </a:lnSpc>
            </a:pPr>
            <a:r>
              <a:rPr b="0" lang="fr-FR" sz="6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eworthy Bold"/>
                <a:ea typeface="Noteworthy Bold"/>
              </a:rPr>
              <a:t>#2 : Consensus</a:t>
            </a:r>
            <a:endParaRPr b="0" lang="fr-FR" sz="6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" name="CustomShape 3"/>
          <p:cNvSpPr/>
          <p:nvPr/>
        </p:nvSpPr>
        <p:spPr>
          <a:xfrm>
            <a:off x="4930200" y="3532680"/>
            <a:ext cx="6995520" cy="38368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fr-FR" sz="3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eworthy Light"/>
                <a:ea typeface="Noteworthy Light"/>
              </a:rPr>
              <a:t>Quelle est le meilleur endroit pour passer son Noel ?</a:t>
            </a:r>
            <a:endParaRPr b="0" lang="fr-FR" sz="35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35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51000" indent="-350640">
              <a:lnSpc>
                <a:spcPct val="100000"/>
              </a:lnSpc>
              <a:buClr>
                <a:srgbClr val="000000"/>
              </a:buClr>
              <a:buFont typeface="Symbol" charset="2"/>
              <a:buChar char=""/>
            </a:pPr>
            <a:r>
              <a:rPr b="0" lang="fr-FR" sz="3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eworthy Light"/>
                <a:ea typeface="Noteworthy Light"/>
              </a:rPr>
              <a:t>en famille</a:t>
            </a:r>
            <a:endParaRPr b="0" lang="fr-FR" sz="35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51000" indent="-350640">
              <a:lnSpc>
                <a:spcPct val="100000"/>
              </a:lnSpc>
              <a:buClr>
                <a:srgbClr val="000000"/>
              </a:buClr>
              <a:buFont typeface="Symbol" charset="2"/>
              <a:buChar char=""/>
            </a:pPr>
            <a:r>
              <a:rPr b="0" lang="fr-FR" sz="3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eworthy Light"/>
                <a:ea typeface="Noteworthy Light"/>
              </a:rPr>
              <a:t>chalet à la montagne</a:t>
            </a:r>
            <a:endParaRPr b="0" lang="fr-FR" sz="35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51000" indent="-350640">
              <a:lnSpc>
                <a:spcPct val="100000"/>
              </a:lnSpc>
              <a:buClr>
                <a:srgbClr val="000000"/>
              </a:buClr>
              <a:buFont typeface="Symbol" charset="2"/>
              <a:buChar char=""/>
            </a:pPr>
            <a:r>
              <a:rPr b="0" lang="fr-FR" sz="3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eworthy Light"/>
                <a:ea typeface="Noteworthy Light"/>
              </a:rPr>
              <a:t>en Gouadaloupe au chaud sur la plage</a:t>
            </a:r>
            <a:endParaRPr b="0" lang="fr-FR" sz="35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9" name="Capture d’écran 2017-07-05 à 14.26.53.png" descr=""/>
          <p:cNvPicPr/>
          <p:nvPr/>
        </p:nvPicPr>
        <p:blipFill>
          <a:blip r:embed="rId1"/>
          <a:stretch/>
        </p:blipFill>
        <p:spPr>
          <a:xfrm>
            <a:off x="1367280" y="4025880"/>
            <a:ext cx="2660760" cy="2511000"/>
          </a:xfrm>
          <a:prstGeom prst="rect">
            <a:avLst/>
          </a:prstGeom>
          <a:ln w="12600">
            <a:noFill/>
          </a:ln>
        </p:spPr>
      </p:pic>
    </p:spTree>
  </p:cSld>
  <p:timing>
    <p:tnLst>
      <p:par>
        <p:cTn id="19" dur="indefinite" restart="never" nodeType="tmRoot">
          <p:childTnLst>
            <p:seq>
              <p:cTn id="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CustomShape 1"/>
          <p:cNvSpPr/>
          <p:nvPr/>
        </p:nvSpPr>
        <p:spPr>
          <a:xfrm>
            <a:off x="3960" y="407520"/>
            <a:ext cx="12996360" cy="1173240"/>
          </a:xfrm>
          <a:prstGeom prst="rect">
            <a:avLst/>
          </a:prstGeom>
          <a:solidFill>
            <a:srgbClr val="dddddd"/>
          </a:solidFill>
          <a:ln w="12600">
            <a:noFill/>
          </a:ln>
          <a:effectLst>
            <a:outerShdw algn="b" blurRad="38100" dir="5400000" dist="25400" kx="0" ky="0" rotWithShape="0" sx="100000" sy="100000">
              <a:srgbClr val="000000">
                <a:alpha val="5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71" name="CustomShape 2"/>
          <p:cNvSpPr/>
          <p:nvPr/>
        </p:nvSpPr>
        <p:spPr>
          <a:xfrm>
            <a:off x="66240" y="403920"/>
            <a:ext cx="6075360" cy="10166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/>
          <a:p>
            <a:pPr>
              <a:lnSpc>
                <a:spcPct val="100000"/>
              </a:lnSpc>
            </a:pPr>
            <a:r>
              <a:rPr b="0" lang="fr-FR" sz="6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eworthy Bold"/>
                <a:ea typeface="Noteworthy Bold"/>
              </a:rPr>
              <a:t>#2 : Consensus</a:t>
            </a:r>
            <a:endParaRPr b="0" lang="fr-FR" sz="6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2" name="CustomShape 3"/>
          <p:cNvSpPr/>
          <p:nvPr/>
        </p:nvSpPr>
        <p:spPr>
          <a:xfrm>
            <a:off x="4461480" y="4367880"/>
            <a:ext cx="4081680" cy="10166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/>
          <a:p>
            <a:pPr>
              <a:lnSpc>
                <a:spcPct val="100000"/>
              </a:lnSpc>
            </a:pPr>
            <a:r>
              <a:rPr b="0" lang="fr-FR" sz="6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eworthy Bold"/>
                <a:ea typeface="Noteworthy Bold"/>
              </a:rPr>
              <a:t>Débriefing</a:t>
            </a:r>
            <a:endParaRPr b="0" lang="fr-FR" sz="6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1" dur="indefinite" restart="never" nodeType="tmRoot">
          <p:childTnLst>
            <p:seq>
              <p:cTn id="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</TotalTime>
  <Application>LibreOffice/5.2.7.2$Linux_X86_64 LibreOffice_project/20m0$Build-2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fr-FR</dc:language>
  <cp:lastModifiedBy/>
  <dcterms:modified xsi:type="dcterms:W3CDTF">2018-02-20T10:08:27Z</dcterms:modified>
  <cp:revision>2</cp:revision>
  <dc:subject/>
  <dc:title/>
</cp:coreProperties>
</file>